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3"/>
  </p:notesMasterIdLst>
  <p:handoutMasterIdLst>
    <p:handoutMasterId r:id="rId14"/>
  </p:handoutMasterIdLst>
  <p:sldIdLst>
    <p:sldId id="256" r:id="rId5"/>
    <p:sldId id="294" r:id="rId6"/>
    <p:sldId id="296" r:id="rId7"/>
    <p:sldId id="297" r:id="rId8"/>
    <p:sldId id="304" r:id="rId9"/>
    <p:sldId id="306" r:id="rId10"/>
    <p:sldId id="305" r:id="rId11"/>
    <p:sldId id="300" r:id="rId12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504" userDrawn="1">
          <p15:clr>
            <a:srgbClr val="A4A3A4"/>
          </p15:clr>
        </p15:guide>
        <p15:guide id="2" pos="26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9B9D"/>
    <a:srgbClr val="AEB0AF"/>
    <a:srgbClr val="CEC7C1"/>
    <a:srgbClr val="8C8D90"/>
    <a:srgbClr val="D25350"/>
    <a:srgbClr val="808184"/>
    <a:srgbClr val="75767A"/>
    <a:srgbClr val="4E4F54"/>
    <a:srgbClr val="84888B"/>
    <a:srgbClr val="A04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32" autoAdjust="0"/>
    <p:restoredTop sz="95161" autoAdjust="0"/>
  </p:normalViewPr>
  <p:slideViewPr>
    <p:cSldViewPr snapToGrid="0" showGuides="1">
      <p:cViewPr varScale="1">
        <p:scale>
          <a:sx n="121" d="100"/>
          <a:sy n="121" d="100"/>
        </p:scale>
        <p:origin x="192" y="328"/>
      </p:cViewPr>
      <p:guideLst>
        <p:guide orient="horz" pos="504"/>
        <p:guide pos="26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>
        <p:scale>
          <a:sx n="50" d="100"/>
          <a:sy n="50" d="100"/>
        </p:scale>
        <p:origin x="5664" y="167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D805FC-820F-1942-84AD-6F7ED344DA1E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73E478B-E98A-2644-8A57-8A0EB426837B}">
      <dgm:prSet phldrT="[Text]" custT="1"/>
      <dgm:spPr/>
      <dgm:t>
        <a:bodyPr/>
        <a:lstStyle/>
        <a:p>
          <a:r>
            <a:rPr lang="en-US" sz="2400" dirty="0"/>
            <a:t>User submits form</a:t>
          </a:r>
        </a:p>
      </dgm:t>
    </dgm:pt>
    <dgm:pt modelId="{8D587B93-3129-4F45-B385-8D6D09DFB5A5}" type="parTrans" cxnId="{0A051E17-F6A1-C341-A14A-F663A4F1FC4A}">
      <dgm:prSet/>
      <dgm:spPr/>
      <dgm:t>
        <a:bodyPr/>
        <a:lstStyle/>
        <a:p>
          <a:endParaRPr lang="en-US"/>
        </a:p>
      </dgm:t>
    </dgm:pt>
    <dgm:pt modelId="{BCB57F48-7767-FF41-8544-E2CDE2B9C53F}" type="sibTrans" cxnId="{0A051E17-F6A1-C341-A14A-F663A4F1FC4A}">
      <dgm:prSet/>
      <dgm:spPr/>
      <dgm:t>
        <a:bodyPr/>
        <a:lstStyle/>
        <a:p>
          <a:endParaRPr lang="en-US"/>
        </a:p>
      </dgm:t>
    </dgm:pt>
    <dgm:pt modelId="{028D1254-A3D1-0E48-832C-9314EE350A61}">
      <dgm:prSet phldrT="[Text]"/>
      <dgm:spPr/>
      <dgm:t>
        <a:bodyPr/>
        <a:lstStyle/>
        <a:p>
          <a:r>
            <a:rPr lang="en-US" dirty="0"/>
            <a:t>Most recent parameter values are stored in the DB</a:t>
          </a:r>
        </a:p>
      </dgm:t>
    </dgm:pt>
    <dgm:pt modelId="{DE608324-D4A6-8C43-A139-47D6049239B4}" type="parTrans" cxnId="{736B1E8F-EED9-ED49-802C-B07B9FCECA1A}">
      <dgm:prSet/>
      <dgm:spPr/>
      <dgm:t>
        <a:bodyPr/>
        <a:lstStyle/>
        <a:p>
          <a:endParaRPr lang="en-US"/>
        </a:p>
      </dgm:t>
    </dgm:pt>
    <dgm:pt modelId="{67CE4E88-7C66-4F44-B981-D34ACD873DDA}" type="sibTrans" cxnId="{736B1E8F-EED9-ED49-802C-B07B9FCECA1A}">
      <dgm:prSet/>
      <dgm:spPr/>
      <dgm:t>
        <a:bodyPr/>
        <a:lstStyle/>
        <a:p>
          <a:endParaRPr lang="en-US"/>
        </a:p>
      </dgm:t>
    </dgm:pt>
    <dgm:pt modelId="{7A411395-72B5-DF4C-890A-2CC6BD492F79}">
      <dgm:prSet phldrT="[Text]"/>
      <dgm:spPr/>
      <dgm:t>
        <a:bodyPr/>
        <a:lstStyle/>
        <a:p>
          <a:r>
            <a:rPr lang="en-US" dirty="0"/>
            <a:t>Form allows user to see/modify parameters</a:t>
          </a:r>
        </a:p>
      </dgm:t>
    </dgm:pt>
    <dgm:pt modelId="{F19EC804-BE67-9C44-B0A9-5C4F9FF4EF2D}" type="parTrans" cxnId="{3316AC17-13C2-7945-9CF9-40EF4E7002C7}">
      <dgm:prSet/>
      <dgm:spPr/>
      <dgm:t>
        <a:bodyPr/>
        <a:lstStyle/>
        <a:p>
          <a:endParaRPr lang="en-US"/>
        </a:p>
      </dgm:t>
    </dgm:pt>
    <dgm:pt modelId="{ED69931D-D2FD-A44F-AC12-06CFAA0A974C}" type="sibTrans" cxnId="{3316AC17-13C2-7945-9CF9-40EF4E7002C7}">
      <dgm:prSet/>
      <dgm:spPr/>
      <dgm:t>
        <a:bodyPr/>
        <a:lstStyle/>
        <a:p>
          <a:endParaRPr lang="en-US"/>
        </a:p>
      </dgm:t>
    </dgm:pt>
    <dgm:pt modelId="{F0E93977-CEE6-5C46-9E56-1752F9E1F82C}">
      <dgm:prSet phldrT="[Text]" custT="1"/>
      <dgm:spPr/>
      <dgm:t>
        <a:bodyPr/>
        <a:lstStyle/>
        <a:p>
          <a:r>
            <a:rPr lang="en-US" sz="2400" dirty="0"/>
            <a:t>Process form</a:t>
          </a:r>
        </a:p>
      </dgm:t>
    </dgm:pt>
    <dgm:pt modelId="{F0783DBD-2FC5-924D-B1A8-F92CD50CC57C}" type="parTrans" cxnId="{BFF6CE60-8942-6943-8234-06690167DA50}">
      <dgm:prSet/>
      <dgm:spPr/>
      <dgm:t>
        <a:bodyPr/>
        <a:lstStyle/>
        <a:p>
          <a:endParaRPr lang="en-US"/>
        </a:p>
      </dgm:t>
    </dgm:pt>
    <dgm:pt modelId="{896B7080-57D2-0C4B-898F-1E2AA1F24E35}" type="sibTrans" cxnId="{BFF6CE60-8942-6943-8234-06690167DA50}">
      <dgm:prSet/>
      <dgm:spPr/>
      <dgm:t>
        <a:bodyPr/>
        <a:lstStyle/>
        <a:p>
          <a:endParaRPr lang="en-US"/>
        </a:p>
      </dgm:t>
    </dgm:pt>
    <dgm:pt modelId="{1E924EE4-DA59-DA4C-81E4-669814ABD72B}">
      <dgm:prSet phldrT="[Text]"/>
      <dgm:spPr/>
      <dgm:t>
        <a:bodyPr/>
        <a:lstStyle/>
        <a:p>
          <a:r>
            <a:rPr lang="en-US" dirty="0"/>
            <a:t>Store new values in DB</a:t>
          </a:r>
        </a:p>
      </dgm:t>
    </dgm:pt>
    <dgm:pt modelId="{98F23DF2-9BA0-BD42-A0CC-83B088AEBD93}" type="parTrans" cxnId="{DAC00FBB-3570-1542-9F89-E80917B3DCA8}">
      <dgm:prSet/>
      <dgm:spPr/>
      <dgm:t>
        <a:bodyPr/>
        <a:lstStyle/>
        <a:p>
          <a:endParaRPr lang="en-US"/>
        </a:p>
      </dgm:t>
    </dgm:pt>
    <dgm:pt modelId="{933B2F0E-8713-1347-A395-A3F16E71D62F}" type="sibTrans" cxnId="{DAC00FBB-3570-1542-9F89-E80917B3DCA8}">
      <dgm:prSet/>
      <dgm:spPr/>
      <dgm:t>
        <a:bodyPr/>
        <a:lstStyle/>
        <a:p>
          <a:endParaRPr lang="en-US"/>
        </a:p>
      </dgm:t>
    </dgm:pt>
    <dgm:pt modelId="{32751D02-C73D-DF48-8EE6-4F9DEC9AD490}">
      <dgm:prSet phldrT="[Text]"/>
      <dgm:spPr/>
      <dgm:t>
        <a:bodyPr/>
        <a:lstStyle/>
        <a:p>
          <a:r>
            <a:rPr lang="en-US" dirty="0"/>
            <a:t>Compose json payload</a:t>
          </a:r>
        </a:p>
      </dgm:t>
    </dgm:pt>
    <dgm:pt modelId="{91A6CE56-9B04-F24E-8D2E-A788EFFC4936}" type="parTrans" cxnId="{840C9054-50BF-9946-BD83-D7836C67B1F9}">
      <dgm:prSet/>
      <dgm:spPr/>
      <dgm:t>
        <a:bodyPr/>
        <a:lstStyle/>
        <a:p>
          <a:endParaRPr lang="en-US"/>
        </a:p>
      </dgm:t>
    </dgm:pt>
    <dgm:pt modelId="{F47C0244-45B6-A64C-8C3F-CE26768DF8B2}" type="sibTrans" cxnId="{840C9054-50BF-9946-BD83-D7836C67B1F9}">
      <dgm:prSet/>
      <dgm:spPr/>
      <dgm:t>
        <a:bodyPr/>
        <a:lstStyle/>
        <a:p>
          <a:endParaRPr lang="en-US"/>
        </a:p>
      </dgm:t>
    </dgm:pt>
    <dgm:pt modelId="{10F7558F-7A04-A449-98E1-87E01D2029B4}">
      <dgm:prSet phldrT="[Text]" custT="1"/>
      <dgm:spPr/>
      <dgm:t>
        <a:bodyPr/>
        <a:lstStyle/>
        <a:p>
          <a:r>
            <a:rPr lang="en-US" sz="2400" dirty="0"/>
            <a:t>Write script</a:t>
          </a:r>
        </a:p>
      </dgm:t>
    </dgm:pt>
    <dgm:pt modelId="{3789965C-7568-A440-9B6B-39B64FF4DAD2}" type="parTrans" cxnId="{93CA651D-F804-F346-9F36-33EA0A8AD251}">
      <dgm:prSet/>
      <dgm:spPr/>
      <dgm:t>
        <a:bodyPr/>
        <a:lstStyle/>
        <a:p>
          <a:endParaRPr lang="en-US"/>
        </a:p>
      </dgm:t>
    </dgm:pt>
    <dgm:pt modelId="{DC209191-4C27-E44B-8082-3D4D0FB7119E}" type="sibTrans" cxnId="{93CA651D-F804-F346-9F36-33EA0A8AD251}">
      <dgm:prSet/>
      <dgm:spPr/>
      <dgm:t>
        <a:bodyPr/>
        <a:lstStyle/>
        <a:p>
          <a:endParaRPr lang="en-US"/>
        </a:p>
      </dgm:t>
    </dgm:pt>
    <dgm:pt modelId="{4756ACAA-8C6F-C748-9A8F-A8DB48363E64}">
      <dgm:prSet phldrT="[Text]"/>
      <dgm:spPr/>
      <dgm:t>
        <a:bodyPr/>
        <a:lstStyle/>
        <a:p>
          <a:r>
            <a:rPr lang="en-US" dirty="0"/>
            <a:t>AR service receives request</a:t>
          </a:r>
        </a:p>
      </dgm:t>
    </dgm:pt>
    <dgm:pt modelId="{D4427D4A-141D-0B4C-9F9C-5C4CA5359660}" type="parTrans" cxnId="{6F28E3FB-F120-CD4C-AB28-2A68BB30ACA6}">
      <dgm:prSet/>
      <dgm:spPr/>
      <dgm:t>
        <a:bodyPr/>
        <a:lstStyle/>
        <a:p>
          <a:endParaRPr lang="en-US"/>
        </a:p>
      </dgm:t>
    </dgm:pt>
    <dgm:pt modelId="{5FF49B20-4D80-F549-8091-9F2250B1C6DA}" type="sibTrans" cxnId="{6F28E3FB-F120-CD4C-AB28-2A68BB30ACA6}">
      <dgm:prSet/>
      <dgm:spPr/>
      <dgm:t>
        <a:bodyPr/>
        <a:lstStyle/>
        <a:p>
          <a:endParaRPr lang="en-US"/>
        </a:p>
      </dgm:t>
    </dgm:pt>
    <dgm:pt modelId="{0CEE382C-5039-7144-A025-5F582732F973}">
      <dgm:prSet phldrT="[Text]"/>
      <dgm:spPr/>
      <dgm:t>
        <a:bodyPr/>
        <a:lstStyle/>
        <a:p>
          <a:r>
            <a:rPr lang="en-US" dirty="0"/>
            <a:t>Template is used to generate script</a:t>
          </a:r>
        </a:p>
      </dgm:t>
    </dgm:pt>
    <dgm:pt modelId="{1DC0FFF4-2C13-1747-BC11-ED5981A1BAB3}" type="parTrans" cxnId="{244640EC-74B6-E348-AC2B-945C0406E534}">
      <dgm:prSet/>
      <dgm:spPr/>
      <dgm:t>
        <a:bodyPr/>
        <a:lstStyle/>
        <a:p>
          <a:endParaRPr lang="en-US"/>
        </a:p>
      </dgm:t>
    </dgm:pt>
    <dgm:pt modelId="{7E60D005-3161-C641-ABE4-5B9C78BC0159}" type="sibTrans" cxnId="{244640EC-74B6-E348-AC2B-945C0406E534}">
      <dgm:prSet/>
      <dgm:spPr/>
      <dgm:t>
        <a:bodyPr/>
        <a:lstStyle/>
        <a:p>
          <a:endParaRPr lang="en-US"/>
        </a:p>
      </dgm:t>
    </dgm:pt>
    <dgm:pt modelId="{F350C9A9-80E4-A049-B298-FAC196CB42D8}">
      <dgm:prSet phldrT="[Text]"/>
      <dgm:spPr/>
      <dgm:t>
        <a:bodyPr/>
        <a:lstStyle/>
        <a:p>
          <a:r>
            <a:rPr lang="en-US" dirty="0"/>
            <a:t>Submit request to AR through AMQ</a:t>
          </a:r>
        </a:p>
      </dgm:t>
    </dgm:pt>
    <dgm:pt modelId="{28B4DC77-C1C4-5E45-A85F-8DE7AF852F13}" type="parTrans" cxnId="{71939EE4-C5FB-8946-824E-984947BC2DB7}">
      <dgm:prSet/>
      <dgm:spPr/>
      <dgm:t>
        <a:bodyPr/>
        <a:lstStyle/>
        <a:p>
          <a:endParaRPr lang="en-US"/>
        </a:p>
      </dgm:t>
    </dgm:pt>
    <dgm:pt modelId="{13066F21-EE66-E049-88C7-F479CD54CC10}" type="sibTrans" cxnId="{71939EE4-C5FB-8946-824E-984947BC2DB7}">
      <dgm:prSet/>
      <dgm:spPr/>
      <dgm:t>
        <a:bodyPr/>
        <a:lstStyle/>
        <a:p>
          <a:endParaRPr lang="en-US"/>
        </a:p>
      </dgm:t>
    </dgm:pt>
    <dgm:pt modelId="{6204E531-E73A-2548-ACFB-74EA316AB2D2}">
      <dgm:prSet phldrT="[Text]"/>
      <dgm:spPr/>
      <dgm:t>
        <a:bodyPr/>
        <a:lstStyle/>
        <a:p>
          <a:r>
            <a:rPr lang="en-US" dirty="0"/>
            <a:t>/SNS/CNCS/shared/</a:t>
          </a:r>
          <a:r>
            <a:rPr lang="en-US" dirty="0" err="1"/>
            <a:t>autoreduce</a:t>
          </a:r>
          <a:r>
            <a:rPr lang="en-US" dirty="0"/>
            <a:t>/</a:t>
          </a:r>
          <a:r>
            <a:rPr lang="en-US" dirty="0" err="1"/>
            <a:t>reduce_CNCS.py.template</a:t>
          </a:r>
          <a:endParaRPr lang="en-US" dirty="0"/>
        </a:p>
      </dgm:t>
    </dgm:pt>
    <dgm:pt modelId="{6D2150DC-473E-E94E-B035-B36C8CD97198}" type="parTrans" cxnId="{37674361-65E3-9B42-8805-4DBFB31665A1}">
      <dgm:prSet/>
      <dgm:spPr/>
      <dgm:t>
        <a:bodyPr/>
        <a:lstStyle/>
        <a:p>
          <a:endParaRPr lang="en-US"/>
        </a:p>
      </dgm:t>
    </dgm:pt>
    <dgm:pt modelId="{F7CB8D84-0531-924B-BFF5-A03BA773609D}" type="sibTrans" cxnId="{37674361-65E3-9B42-8805-4DBFB31665A1}">
      <dgm:prSet/>
      <dgm:spPr/>
      <dgm:t>
        <a:bodyPr/>
        <a:lstStyle/>
        <a:p>
          <a:endParaRPr lang="en-US"/>
        </a:p>
      </dgm:t>
    </dgm:pt>
    <dgm:pt modelId="{D9207F4A-0A61-634F-BBDA-619EA187E26F}" type="pres">
      <dgm:prSet presAssocID="{4CD805FC-820F-1942-84AD-6F7ED344DA1E}" presName="Name0" presStyleCnt="0">
        <dgm:presLayoutVars>
          <dgm:dir/>
          <dgm:animLvl val="lvl"/>
          <dgm:resizeHandles val="exact"/>
        </dgm:presLayoutVars>
      </dgm:prSet>
      <dgm:spPr/>
    </dgm:pt>
    <dgm:pt modelId="{58904075-E86C-BE4A-BC34-9F198C707EC1}" type="pres">
      <dgm:prSet presAssocID="{A73E478B-E98A-2644-8A57-8A0EB426837B}" presName="linNode" presStyleCnt="0"/>
      <dgm:spPr/>
    </dgm:pt>
    <dgm:pt modelId="{73E3DC1D-48DD-9149-91CE-171B010487CA}" type="pres">
      <dgm:prSet presAssocID="{A73E478B-E98A-2644-8A57-8A0EB426837B}" presName="parentText" presStyleLbl="node1" presStyleIdx="0" presStyleCnt="3" custScaleX="77169" custScaleY="61800">
        <dgm:presLayoutVars>
          <dgm:chMax val="1"/>
          <dgm:bulletEnabled val="1"/>
        </dgm:presLayoutVars>
      </dgm:prSet>
      <dgm:spPr/>
    </dgm:pt>
    <dgm:pt modelId="{37537244-0266-6B48-89F4-3A048C56C961}" type="pres">
      <dgm:prSet presAssocID="{A73E478B-E98A-2644-8A57-8A0EB426837B}" presName="descendantText" presStyleLbl="alignAccFollowNode1" presStyleIdx="0" presStyleCnt="3" custScaleY="57731">
        <dgm:presLayoutVars>
          <dgm:bulletEnabled val="1"/>
        </dgm:presLayoutVars>
      </dgm:prSet>
      <dgm:spPr/>
    </dgm:pt>
    <dgm:pt modelId="{DAD8E1E8-8771-2C40-8954-3D37B6B7E137}" type="pres">
      <dgm:prSet presAssocID="{BCB57F48-7767-FF41-8544-E2CDE2B9C53F}" presName="sp" presStyleCnt="0"/>
      <dgm:spPr/>
    </dgm:pt>
    <dgm:pt modelId="{62FA25F9-11ED-5848-9605-92E424593FC2}" type="pres">
      <dgm:prSet presAssocID="{F0E93977-CEE6-5C46-9E56-1752F9E1F82C}" presName="linNode" presStyleCnt="0"/>
      <dgm:spPr/>
    </dgm:pt>
    <dgm:pt modelId="{71693161-4C9A-A94E-8593-73D8ECF8CE33}" type="pres">
      <dgm:prSet presAssocID="{F0E93977-CEE6-5C46-9E56-1752F9E1F82C}" presName="parentText" presStyleLbl="node1" presStyleIdx="1" presStyleCnt="3" custScaleX="76941" custScaleY="63434">
        <dgm:presLayoutVars>
          <dgm:chMax val="1"/>
          <dgm:bulletEnabled val="1"/>
        </dgm:presLayoutVars>
      </dgm:prSet>
      <dgm:spPr/>
    </dgm:pt>
    <dgm:pt modelId="{ECEC0719-6E44-E141-BD6E-AFAA664D734D}" type="pres">
      <dgm:prSet presAssocID="{F0E93977-CEE6-5C46-9E56-1752F9E1F82C}" presName="descendantText" presStyleLbl="alignAccFollowNode1" presStyleIdx="1" presStyleCnt="3" custScaleY="53683">
        <dgm:presLayoutVars>
          <dgm:bulletEnabled val="1"/>
        </dgm:presLayoutVars>
      </dgm:prSet>
      <dgm:spPr/>
    </dgm:pt>
    <dgm:pt modelId="{62F4ED6E-2405-9E4A-A153-BC9BCC32F51B}" type="pres">
      <dgm:prSet presAssocID="{896B7080-57D2-0C4B-898F-1E2AA1F24E35}" presName="sp" presStyleCnt="0"/>
      <dgm:spPr/>
    </dgm:pt>
    <dgm:pt modelId="{AEB539D7-A6FC-124E-8C92-30E2425A87C6}" type="pres">
      <dgm:prSet presAssocID="{10F7558F-7A04-A449-98E1-87E01D2029B4}" presName="linNode" presStyleCnt="0"/>
      <dgm:spPr/>
    </dgm:pt>
    <dgm:pt modelId="{BAA381E2-72AF-0A45-BC6E-4B4EA73C7641}" type="pres">
      <dgm:prSet presAssocID="{10F7558F-7A04-A449-98E1-87E01D2029B4}" presName="parentText" presStyleLbl="node1" presStyleIdx="2" presStyleCnt="3" custScaleX="76941" custScaleY="61717">
        <dgm:presLayoutVars>
          <dgm:chMax val="1"/>
          <dgm:bulletEnabled val="1"/>
        </dgm:presLayoutVars>
      </dgm:prSet>
      <dgm:spPr/>
    </dgm:pt>
    <dgm:pt modelId="{C8A64168-DEC6-0C4B-AF2A-32A6D50DDCD7}" type="pres">
      <dgm:prSet presAssocID="{10F7558F-7A04-A449-98E1-87E01D2029B4}" presName="descendantText" presStyleLbl="alignAccFollowNode1" presStyleIdx="2" presStyleCnt="3" custScaleY="48922">
        <dgm:presLayoutVars>
          <dgm:bulletEnabled val="1"/>
        </dgm:presLayoutVars>
      </dgm:prSet>
      <dgm:spPr/>
    </dgm:pt>
  </dgm:ptLst>
  <dgm:cxnLst>
    <dgm:cxn modelId="{F2167000-3027-8D47-BBAD-689444E343FD}" type="presOf" srcId="{4CD805FC-820F-1942-84AD-6F7ED344DA1E}" destId="{D9207F4A-0A61-634F-BBDA-619EA187E26F}" srcOrd="0" destOrd="0" presId="urn:microsoft.com/office/officeart/2005/8/layout/vList5"/>
    <dgm:cxn modelId="{2594F706-4B30-BD44-93CA-296D432B266B}" type="presOf" srcId="{1E924EE4-DA59-DA4C-81E4-669814ABD72B}" destId="{ECEC0719-6E44-E141-BD6E-AFAA664D734D}" srcOrd="0" destOrd="0" presId="urn:microsoft.com/office/officeart/2005/8/layout/vList5"/>
    <dgm:cxn modelId="{0A051E17-F6A1-C341-A14A-F663A4F1FC4A}" srcId="{4CD805FC-820F-1942-84AD-6F7ED344DA1E}" destId="{A73E478B-E98A-2644-8A57-8A0EB426837B}" srcOrd="0" destOrd="0" parTransId="{8D587B93-3129-4F45-B385-8D6D09DFB5A5}" sibTransId="{BCB57F48-7767-FF41-8544-E2CDE2B9C53F}"/>
    <dgm:cxn modelId="{3316AC17-13C2-7945-9CF9-40EF4E7002C7}" srcId="{A73E478B-E98A-2644-8A57-8A0EB426837B}" destId="{7A411395-72B5-DF4C-890A-2CC6BD492F79}" srcOrd="1" destOrd="0" parTransId="{F19EC804-BE67-9C44-B0A9-5C4F9FF4EF2D}" sibTransId="{ED69931D-D2FD-A44F-AC12-06CFAA0A974C}"/>
    <dgm:cxn modelId="{93CA651D-F804-F346-9F36-33EA0A8AD251}" srcId="{4CD805FC-820F-1942-84AD-6F7ED344DA1E}" destId="{10F7558F-7A04-A449-98E1-87E01D2029B4}" srcOrd="2" destOrd="0" parTransId="{3789965C-7568-A440-9B6B-39B64FF4DAD2}" sibTransId="{DC209191-4C27-E44B-8082-3D4D0FB7119E}"/>
    <dgm:cxn modelId="{4A5D792C-CD73-8143-B526-F965FFF761DB}" type="presOf" srcId="{A73E478B-E98A-2644-8A57-8A0EB426837B}" destId="{73E3DC1D-48DD-9149-91CE-171B010487CA}" srcOrd="0" destOrd="0" presId="urn:microsoft.com/office/officeart/2005/8/layout/vList5"/>
    <dgm:cxn modelId="{99593A39-D8AC-0243-B681-0DBF202BA424}" type="presOf" srcId="{10F7558F-7A04-A449-98E1-87E01D2029B4}" destId="{BAA381E2-72AF-0A45-BC6E-4B4EA73C7641}" srcOrd="0" destOrd="0" presId="urn:microsoft.com/office/officeart/2005/8/layout/vList5"/>
    <dgm:cxn modelId="{840C9054-50BF-9946-BD83-D7836C67B1F9}" srcId="{F0E93977-CEE6-5C46-9E56-1752F9E1F82C}" destId="{32751D02-C73D-DF48-8EE6-4F9DEC9AD490}" srcOrd="1" destOrd="0" parTransId="{91A6CE56-9B04-F24E-8D2E-A788EFFC4936}" sibTransId="{F47C0244-45B6-A64C-8C3F-CE26768DF8B2}"/>
    <dgm:cxn modelId="{BFF6CE60-8942-6943-8234-06690167DA50}" srcId="{4CD805FC-820F-1942-84AD-6F7ED344DA1E}" destId="{F0E93977-CEE6-5C46-9E56-1752F9E1F82C}" srcOrd="1" destOrd="0" parTransId="{F0783DBD-2FC5-924D-B1A8-F92CD50CC57C}" sibTransId="{896B7080-57D2-0C4B-898F-1E2AA1F24E35}"/>
    <dgm:cxn modelId="{37674361-65E3-9B42-8805-4DBFB31665A1}" srcId="{10F7558F-7A04-A449-98E1-87E01D2029B4}" destId="{6204E531-E73A-2548-ACFB-74EA316AB2D2}" srcOrd="2" destOrd="0" parTransId="{6D2150DC-473E-E94E-B035-B36C8CD97198}" sibTransId="{F7CB8D84-0531-924B-BFF5-A03BA773609D}"/>
    <dgm:cxn modelId="{88A94F81-A930-ED49-B8FD-8ECB205D6690}" type="presOf" srcId="{7A411395-72B5-DF4C-890A-2CC6BD492F79}" destId="{37537244-0266-6B48-89F4-3A048C56C961}" srcOrd="0" destOrd="1" presId="urn:microsoft.com/office/officeart/2005/8/layout/vList5"/>
    <dgm:cxn modelId="{736B1E8F-EED9-ED49-802C-B07B9FCECA1A}" srcId="{A73E478B-E98A-2644-8A57-8A0EB426837B}" destId="{028D1254-A3D1-0E48-832C-9314EE350A61}" srcOrd="0" destOrd="0" parTransId="{DE608324-D4A6-8C43-A139-47D6049239B4}" sibTransId="{67CE4E88-7C66-4F44-B981-D34ACD873DDA}"/>
    <dgm:cxn modelId="{F2CA329C-DA6C-5348-8B11-54285EAA098F}" type="presOf" srcId="{6204E531-E73A-2548-ACFB-74EA316AB2D2}" destId="{C8A64168-DEC6-0C4B-AF2A-32A6D50DDCD7}" srcOrd="0" destOrd="2" presId="urn:microsoft.com/office/officeart/2005/8/layout/vList5"/>
    <dgm:cxn modelId="{DAC00FBB-3570-1542-9F89-E80917B3DCA8}" srcId="{F0E93977-CEE6-5C46-9E56-1752F9E1F82C}" destId="{1E924EE4-DA59-DA4C-81E4-669814ABD72B}" srcOrd="0" destOrd="0" parTransId="{98F23DF2-9BA0-BD42-A0CC-83B088AEBD93}" sibTransId="{933B2F0E-8713-1347-A395-A3F16E71D62F}"/>
    <dgm:cxn modelId="{15217EDB-15D2-3F4A-8E56-4C532F60214E}" type="presOf" srcId="{0CEE382C-5039-7144-A025-5F582732F973}" destId="{C8A64168-DEC6-0C4B-AF2A-32A6D50DDCD7}" srcOrd="0" destOrd="1" presId="urn:microsoft.com/office/officeart/2005/8/layout/vList5"/>
    <dgm:cxn modelId="{793041DC-B237-F64A-A884-B944E56F5DE4}" type="presOf" srcId="{F350C9A9-80E4-A049-B298-FAC196CB42D8}" destId="{ECEC0719-6E44-E141-BD6E-AFAA664D734D}" srcOrd="0" destOrd="2" presId="urn:microsoft.com/office/officeart/2005/8/layout/vList5"/>
    <dgm:cxn modelId="{71939EE4-C5FB-8946-824E-984947BC2DB7}" srcId="{F0E93977-CEE6-5C46-9E56-1752F9E1F82C}" destId="{F350C9A9-80E4-A049-B298-FAC196CB42D8}" srcOrd="2" destOrd="0" parTransId="{28B4DC77-C1C4-5E45-A85F-8DE7AF852F13}" sibTransId="{13066F21-EE66-E049-88C7-F479CD54CC10}"/>
    <dgm:cxn modelId="{244640EC-74B6-E348-AC2B-945C0406E534}" srcId="{10F7558F-7A04-A449-98E1-87E01D2029B4}" destId="{0CEE382C-5039-7144-A025-5F582732F973}" srcOrd="1" destOrd="0" parTransId="{1DC0FFF4-2C13-1747-BC11-ED5981A1BAB3}" sibTransId="{7E60D005-3161-C641-ABE4-5B9C78BC0159}"/>
    <dgm:cxn modelId="{65550CF1-546B-984F-AEC3-A58FE3A0400B}" type="presOf" srcId="{32751D02-C73D-DF48-8EE6-4F9DEC9AD490}" destId="{ECEC0719-6E44-E141-BD6E-AFAA664D734D}" srcOrd="0" destOrd="1" presId="urn:microsoft.com/office/officeart/2005/8/layout/vList5"/>
    <dgm:cxn modelId="{A0E1FEF8-4EF2-8A46-8B2C-9FA69D2B4ABE}" type="presOf" srcId="{F0E93977-CEE6-5C46-9E56-1752F9E1F82C}" destId="{71693161-4C9A-A94E-8593-73D8ECF8CE33}" srcOrd="0" destOrd="0" presId="urn:microsoft.com/office/officeart/2005/8/layout/vList5"/>
    <dgm:cxn modelId="{6F28E3FB-F120-CD4C-AB28-2A68BB30ACA6}" srcId="{10F7558F-7A04-A449-98E1-87E01D2029B4}" destId="{4756ACAA-8C6F-C748-9A8F-A8DB48363E64}" srcOrd="0" destOrd="0" parTransId="{D4427D4A-141D-0B4C-9F9C-5C4CA5359660}" sibTransId="{5FF49B20-4D80-F549-8091-9F2250B1C6DA}"/>
    <dgm:cxn modelId="{6E24EDFB-4852-3E48-A296-A1C856EEB4B5}" type="presOf" srcId="{4756ACAA-8C6F-C748-9A8F-A8DB48363E64}" destId="{C8A64168-DEC6-0C4B-AF2A-32A6D50DDCD7}" srcOrd="0" destOrd="0" presId="urn:microsoft.com/office/officeart/2005/8/layout/vList5"/>
    <dgm:cxn modelId="{A4093DFD-A18F-1448-A71A-667016CC773B}" type="presOf" srcId="{028D1254-A3D1-0E48-832C-9314EE350A61}" destId="{37537244-0266-6B48-89F4-3A048C56C961}" srcOrd="0" destOrd="0" presId="urn:microsoft.com/office/officeart/2005/8/layout/vList5"/>
    <dgm:cxn modelId="{9CCA96AD-9574-A04C-89F5-7E17972635B3}" type="presParOf" srcId="{D9207F4A-0A61-634F-BBDA-619EA187E26F}" destId="{58904075-E86C-BE4A-BC34-9F198C707EC1}" srcOrd="0" destOrd="0" presId="urn:microsoft.com/office/officeart/2005/8/layout/vList5"/>
    <dgm:cxn modelId="{40DC297B-416F-464F-9347-555BCD30FB24}" type="presParOf" srcId="{58904075-E86C-BE4A-BC34-9F198C707EC1}" destId="{73E3DC1D-48DD-9149-91CE-171B010487CA}" srcOrd="0" destOrd="0" presId="urn:microsoft.com/office/officeart/2005/8/layout/vList5"/>
    <dgm:cxn modelId="{EFE4B54B-3138-D746-85A4-8E2AA57B9CE6}" type="presParOf" srcId="{58904075-E86C-BE4A-BC34-9F198C707EC1}" destId="{37537244-0266-6B48-89F4-3A048C56C961}" srcOrd="1" destOrd="0" presId="urn:microsoft.com/office/officeart/2005/8/layout/vList5"/>
    <dgm:cxn modelId="{37FAF711-AE18-C34C-97BC-C872BDFA3536}" type="presParOf" srcId="{D9207F4A-0A61-634F-BBDA-619EA187E26F}" destId="{DAD8E1E8-8771-2C40-8954-3D37B6B7E137}" srcOrd="1" destOrd="0" presId="urn:microsoft.com/office/officeart/2005/8/layout/vList5"/>
    <dgm:cxn modelId="{9060190D-3E6A-CE4C-9FFC-BA54B40CFA09}" type="presParOf" srcId="{D9207F4A-0A61-634F-BBDA-619EA187E26F}" destId="{62FA25F9-11ED-5848-9605-92E424593FC2}" srcOrd="2" destOrd="0" presId="urn:microsoft.com/office/officeart/2005/8/layout/vList5"/>
    <dgm:cxn modelId="{04EACEF2-9960-E24F-8F5D-E3D67240644C}" type="presParOf" srcId="{62FA25F9-11ED-5848-9605-92E424593FC2}" destId="{71693161-4C9A-A94E-8593-73D8ECF8CE33}" srcOrd="0" destOrd="0" presId="urn:microsoft.com/office/officeart/2005/8/layout/vList5"/>
    <dgm:cxn modelId="{C0EF84E0-27C5-1B49-8120-6287415A3C3E}" type="presParOf" srcId="{62FA25F9-11ED-5848-9605-92E424593FC2}" destId="{ECEC0719-6E44-E141-BD6E-AFAA664D734D}" srcOrd="1" destOrd="0" presId="urn:microsoft.com/office/officeart/2005/8/layout/vList5"/>
    <dgm:cxn modelId="{D89C36C3-7E56-C346-BF9C-269BD4583610}" type="presParOf" srcId="{D9207F4A-0A61-634F-BBDA-619EA187E26F}" destId="{62F4ED6E-2405-9E4A-A153-BC9BCC32F51B}" srcOrd="3" destOrd="0" presId="urn:microsoft.com/office/officeart/2005/8/layout/vList5"/>
    <dgm:cxn modelId="{6D69C66D-7BCD-F040-9997-E30D6E0E6251}" type="presParOf" srcId="{D9207F4A-0A61-634F-BBDA-619EA187E26F}" destId="{AEB539D7-A6FC-124E-8C92-30E2425A87C6}" srcOrd="4" destOrd="0" presId="urn:microsoft.com/office/officeart/2005/8/layout/vList5"/>
    <dgm:cxn modelId="{E3F9B910-09FD-0C42-AA13-D61736E46D3F}" type="presParOf" srcId="{AEB539D7-A6FC-124E-8C92-30E2425A87C6}" destId="{BAA381E2-72AF-0A45-BC6E-4B4EA73C7641}" srcOrd="0" destOrd="0" presId="urn:microsoft.com/office/officeart/2005/8/layout/vList5"/>
    <dgm:cxn modelId="{610CF670-E9C5-C243-A8AF-76B42F1253FE}" type="presParOf" srcId="{AEB539D7-A6FC-124E-8C92-30E2425A87C6}" destId="{C8A64168-DEC6-0C4B-AF2A-32A6D50DDCD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7537244-0266-6B48-89F4-3A048C56C961}">
      <dsp:nvSpPr>
        <dsp:cNvPr id="0" name=""/>
        <dsp:cNvSpPr/>
      </dsp:nvSpPr>
      <dsp:spPr>
        <a:xfrm rot="5400000">
          <a:off x="4224343" y="-1643885"/>
          <a:ext cx="1117134" cy="479111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Most recent parameter values are stored in the DB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Form allows user to see/modify parameters</a:t>
          </a:r>
        </a:p>
      </dsp:txBody>
      <dsp:txXfrm rot="-5400000">
        <a:off x="2387353" y="247639"/>
        <a:ext cx="4736580" cy="1008066"/>
      </dsp:txXfrm>
    </dsp:sp>
    <dsp:sp modelId="{73E3DC1D-48DD-9149-91CE-171B010487CA}">
      <dsp:nvSpPr>
        <dsp:cNvPr id="0" name=""/>
        <dsp:cNvSpPr/>
      </dsp:nvSpPr>
      <dsp:spPr>
        <a:xfrm>
          <a:off x="307647" y="4251"/>
          <a:ext cx="2079705" cy="1494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User submits form</a:t>
          </a:r>
        </a:p>
      </dsp:txBody>
      <dsp:txXfrm>
        <a:off x="380619" y="77223"/>
        <a:ext cx="1933761" cy="1348896"/>
      </dsp:txXfrm>
    </dsp:sp>
    <dsp:sp modelId="{ECEC0719-6E44-E141-BD6E-AFAA664D734D}">
      <dsp:nvSpPr>
        <dsp:cNvPr id="0" name=""/>
        <dsp:cNvSpPr/>
      </dsp:nvSpPr>
      <dsp:spPr>
        <a:xfrm rot="5400000">
          <a:off x="4257364" y="-8341"/>
          <a:ext cx="1038802" cy="479111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Store new values in DB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Compose json payload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Submit request to AR through AMQ</a:t>
          </a:r>
        </a:p>
      </dsp:txBody>
      <dsp:txXfrm rot="-5400000">
        <a:off x="2381208" y="1918525"/>
        <a:ext cx="4740404" cy="937382"/>
      </dsp:txXfrm>
    </dsp:sp>
    <dsp:sp modelId="{71693161-4C9A-A94E-8593-73D8ECF8CE33}">
      <dsp:nvSpPr>
        <dsp:cNvPr id="0" name=""/>
        <dsp:cNvSpPr/>
      </dsp:nvSpPr>
      <dsp:spPr>
        <a:xfrm>
          <a:off x="307647" y="1620033"/>
          <a:ext cx="2073561" cy="15343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Process form</a:t>
          </a:r>
        </a:p>
      </dsp:txBody>
      <dsp:txXfrm>
        <a:off x="382548" y="1694934"/>
        <a:ext cx="1923759" cy="1384562"/>
      </dsp:txXfrm>
    </dsp:sp>
    <dsp:sp modelId="{C8A64168-DEC6-0C4B-AF2A-32A6D50DDCD7}">
      <dsp:nvSpPr>
        <dsp:cNvPr id="0" name=""/>
        <dsp:cNvSpPr/>
      </dsp:nvSpPr>
      <dsp:spPr>
        <a:xfrm rot="5400000">
          <a:off x="4303429" y="1626198"/>
          <a:ext cx="946674" cy="479111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AR service receives request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Template is used to generate script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/SNS/CNCS/shared/</a:t>
          </a:r>
          <a:r>
            <a:rPr lang="en-US" sz="1200" kern="1200" dirty="0" err="1"/>
            <a:t>autoreduce</a:t>
          </a:r>
          <a:r>
            <a:rPr lang="en-US" sz="1200" kern="1200" dirty="0"/>
            <a:t>/</a:t>
          </a:r>
          <a:r>
            <a:rPr lang="en-US" sz="1200" kern="1200" dirty="0" err="1"/>
            <a:t>reduce_CNCS.py.template</a:t>
          </a:r>
          <a:endParaRPr lang="en-US" sz="1200" kern="1200" dirty="0"/>
        </a:p>
      </dsp:txBody>
      <dsp:txXfrm rot="-5400000">
        <a:off x="2381210" y="3594631"/>
        <a:ext cx="4744901" cy="854248"/>
      </dsp:txXfrm>
    </dsp:sp>
    <dsp:sp modelId="{BAA381E2-72AF-0A45-BC6E-4B4EA73C7641}">
      <dsp:nvSpPr>
        <dsp:cNvPr id="0" name=""/>
        <dsp:cNvSpPr/>
      </dsp:nvSpPr>
      <dsp:spPr>
        <a:xfrm>
          <a:off x="307647" y="3275339"/>
          <a:ext cx="2073561" cy="149283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Write script</a:t>
          </a:r>
        </a:p>
      </dsp:txBody>
      <dsp:txXfrm>
        <a:off x="380521" y="3348213"/>
        <a:ext cx="1927813" cy="13470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33024-10F1-4BC3-BAA5-CB28D8F9B6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8810624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4A39D-78C5-4FF5-94A2-BCBFAF602A34}" type="datetimeFigureOut">
              <a:rPr lang="en-US" smtClean="0">
                <a:latin typeface="+mn-lt"/>
              </a:rPr>
              <a:t>7/16/20</a:t>
            </a:fld>
            <a:endParaRPr lang="en-US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2005F-34EB-4228-A469-9DA7EF685E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0" y="8810626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l"/>
            <a:fld id="{C75DCF9F-B5D2-4E17-BF72-5579017E6EA3}" type="slidenum">
              <a:rPr lang="en-US" smtClean="0">
                <a:latin typeface="+mn-lt"/>
              </a:rPr>
              <a:pPr algn="l"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575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2.jpeg>
</file>

<file path=ppt/media/image3.png>
</file>

<file path=ppt/media/image4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4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D7992059-949A-4D84-A84D-82EB5F97947B}" type="datetimeFigureOut">
              <a:rPr lang="en-US" smtClean="0"/>
              <a:pPr/>
              <a:t>7/16/20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7"/>
            <a:ext cx="5607050" cy="366077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n-lt"/>
              </a:defRPr>
            </a:lvl1pPr>
          </a:lstStyle>
          <a:p>
            <a:fld id="{DBFF095A-F86B-4B29-8A9F-DF3D3D1F3E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8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337BA4A-B024-42C0-AEE3-721B228F8259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9E6EA7-E7F1-42F0-95B8-1B1A5A465AF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A5D040-4FD6-4BA1-AC81-B5CFF26CC6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1" y="1074420"/>
            <a:ext cx="11334582" cy="4233245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267160" y="5343835"/>
            <a:ext cx="5384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>
                <a:solidFill>
                  <a:schemeClr val="tx1"/>
                </a:solidFill>
                <a:latin typeface="Century Gothic" panose="020B0502020202020204" pitchFamily="34" charset="0"/>
              </a:rPr>
              <a:t>ORNL is managed by UT-Battelle, LLC for the US Department of Energy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428736" y="1388962"/>
            <a:ext cx="8678194" cy="978729"/>
          </a:xfrm>
        </p:spPr>
        <p:txBody>
          <a:bodyPr/>
          <a:lstStyle>
            <a:lvl1pPr algn="l">
              <a:defRPr sz="3200" b="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47481" y="3013455"/>
            <a:ext cx="5440514" cy="2028101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E99884-2636-4794-A093-0F9256951E0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5" name="Freeform 7">
            <a:extLst>
              <a:ext uri="{FF2B5EF4-FFF2-40B4-BE49-F238E27FC236}">
                <a16:creationId xmlns:a16="http://schemas.microsoft.com/office/drawing/2014/main" id="{454A96CC-B6D3-471D-892D-1DBFEFBD0D12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latin typeface="+mn-lt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27030A5-C7D7-48D4-B261-45DC936EE5D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576" y="5409488"/>
            <a:ext cx="1603756" cy="3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082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7" y="1083755"/>
            <a:ext cx="5486764" cy="421929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4221671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3439C5-4231-ED43-91B8-86779195C11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C7DBBE-95AC-E843-979A-A1A45836011E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29C1BABE-6AB9-4F04-A1D6-C28E4287362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325F85-B4F1-4C5D-855D-1BE9D9C179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0" name="Line 5">
            <a:extLst>
              <a:ext uri="{FF2B5EF4-FFF2-40B4-BE49-F238E27FC236}">
                <a16:creationId xmlns:a16="http://schemas.microsoft.com/office/drawing/2014/main" id="{1F888CF4-3F65-4925-A47B-614AFCDC055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Line 6">
            <a:extLst>
              <a:ext uri="{FF2B5EF4-FFF2-40B4-BE49-F238E27FC236}">
                <a16:creationId xmlns:a16="http://schemas.microsoft.com/office/drawing/2014/main" id="{4CFFE01C-81C8-4437-B6F5-7BAAEE5FC29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1B955FFA-B6F5-4CDD-940A-DB05FD68B7CA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A5F7EA9-E5C6-4376-AC5D-CA0B1DA0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8079" y="2453317"/>
            <a:ext cx="5512904" cy="2690184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1499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6" y="1078992"/>
            <a:ext cx="5487073" cy="4224052"/>
          </a:xfrm>
          <a:noFill/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5779008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453316"/>
            <a:ext cx="5512904" cy="4163291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6" name="Freeform 7">
            <a:extLst>
              <a:ext uri="{FF2B5EF4-FFF2-40B4-BE49-F238E27FC236}">
                <a16:creationId xmlns:a16="http://schemas.microsoft.com/office/drawing/2014/main" id="{2A500EEB-73EC-4C16-8273-4ED5425DD64C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02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k green picture layou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20595" y="1078989"/>
            <a:ext cx="7464186" cy="422600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1" y="1078991"/>
            <a:ext cx="3846274" cy="5779007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079" y="1275788"/>
            <a:ext cx="3576228" cy="97969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800350"/>
            <a:ext cx="3541945" cy="3816258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E0FFF716-AFC7-4054-A1F8-2C39C30731D0}"/>
              </a:ext>
            </a:extLst>
          </p:cNvPr>
          <p:cNvSpPr>
            <a:spLocks/>
          </p:cNvSpPr>
          <p:nvPr userDrawn="1"/>
        </p:nvSpPr>
        <p:spPr bwMode="auto">
          <a:xfrm>
            <a:off x="4120595" y="1"/>
            <a:ext cx="8071405" cy="6857998"/>
          </a:xfrm>
          <a:custGeom>
            <a:avLst/>
            <a:gdLst>
              <a:gd name="T0" fmla="*/ 4151 w 4490"/>
              <a:gd name="T1" fmla="*/ 0 h 3815"/>
              <a:gd name="T2" fmla="*/ 4151 w 4490"/>
              <a:gd name="T3" fmla="*/ 2951 h 3815"/>
              <a:gd name="T4" fmla="*/ 0 w 4490"/>
              <a:gd name="T5" fmla="*/ 2951 h 3815"/>
              <a:gd name="T6" fmla="*/ 0 w 4490"/>
              <a:gd name="T7" fmla="*/ 3815 h 3815"/>
              <a:gd name="T8" fmla="*/ 4490 w 4490"/>
              <a:gd name="T9" fmla="*/ 3815 h 3815"/>
              <a:gd name="T10" fmla="*/ 4490 w 4490"/>
              <a:gd name="T11" fmla="*/ 2969 h 3815"/>
              <a:gd name="T12" fmla="*/ 4490 w 4490"/>
              <a:gd name="T13" fmla="*/ 2951 h 3815"/>
              <a:gd name="T14" fmla="*/ 4490 w 4490"/>
              <a:gd name="T15" fmla="*/ 0 h 3815"/>
              <a:gd name="T16" fmla="*/ 4151 w 4490"/>
              <a:gd name="T17" fmla="*/ 0 h 3815"/>
              <a:gd name="T18" fmla="*/ 4151 w 4490"/>
              <a:gd name="T19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90" h="3815">
                <a:moveTo>
                  <a:pt x="4151" y="0"/>
                </a:moveTo>
                <a:lnTo>
                  <a:pt x="4151" y="2951"/>
                </a:lnTo>
                <a:lnTo>
                  <a:pt x="0" y="2951"/>
                </a:lnTo>
                <a:lnTo>
                  <a:pt x="0" y="3815"/>
                </a:lnTo>
                <a:lnTo>
                  <a:pt x="4490" y="3815"/>
                </a:lnTo>
                <a:lnTo>
                  <a:pt x="4490" y="2969"/>
                </a:lnTo>
                <a:lnTo>
                  <a:pt x="4490" y="2951"/>
                </a:lnTo>
                <a:lnTo>
                  <a:pt x="4490" y="0"/>
                </a:lnTo>
                <a:lnTo>
                  <a:pt x="4151" y="0"/>
                </a:lnTo>
                <a:lnTo>
                  <a:pt x="4151" y="0"/>
                </a:lnTo>
                <a:close/>
              </a:path>
            </a:pathLst>
          </a:custGeom>
          <a:solidFill>
            <a:srgbClr val="4C88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22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4320" y="2381"/>
            <a:ext cx="11312843" cy="6342021"/>
          </a:xfrm>
          <a:noFill/>
          <a:ln>
            <a:noFill/>
          </a:ln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9" y="274320"/>
            <a:ext cx="11000232" cy="53553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effectLst/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Rectangle 256">
            <a:extLst>
              <a:ext uri="{FF2B5EF4-FFF2-40B4-BE49-F238E27FC236}">
                <a16:creationId xmlns:a16="http://schemas.microsoft.com/office/drawing/2014/main" id="{50787286-CD5D-43D9-B8DA-70C3358DC82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3" y="647700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D938724D-E109-43B4-9560-1552E26DB04A}"/>
              </a:ext>
            </a:extLst>
          </p:cNvPr>
          <p:cNvSpPr>
            <a:spLocks/>
          </p:cNvSpPr>
          <p:nvPr userDrawn="1"/>
        </p:nvSpPr>
        <p:spPr bwMode="auto">
          <a:xfrm>
            <a:off x="6026150" y="0"/>
            <a:ext cx="6165850" cy="6858000"/>
          </a:xfrm>
          <a:custGeom>
            <a:avLst/>
            <a:gdLst>
              <a:gd name="T0" fmla="*/ 3502 w 3884"/>
              <a:gd name="T1" fmla="*/ 0 h 4320"/>
              <a:gd name="T2" fmla="*/ 3502 w 3884"/>
              <a:gd name="T3" fmla="*/ 3998 h 4320"/>
              <a:gd name="T4" fmla="*/ 0 w 3884"/>
              <a:gd name="T5" fmla="*/ 3998 h 4320"/>
              <a:gd name="T6" fmla="*/ 0 w 3884"/>
              <a:gd name="T7" fmla="*/ 4320 h 4320"/>
              <a:gd name="T8" fmla="*/ 3502 w 3884"/>
              <a:gd name="T9" fmla="*/ 4320 h 4320"/>
              <a:gd name="T10" fmla="*/ 3884 w 3884"/>
              <a:gd name="T11" fmla="*/ 4320 h 4320"/>
              <a:gd name="T12" fmla="*/ 3884 w 3884"/>
              <a:gd name="T13" fmla="*/ 3998 h 4320"/>
              <a:gd name="T14" fmla="*/ 3884 w 3884"/>
              <a:gd name="T15" fmla="*/ 0 h 4320"/>
              <a:gd name="T16" fmla="*/ 3502 w 3884"/>
              <a:gd name="T17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84" h="4320">
                <a:moveTo>
                  <a:pt x="3502" y="0"/>
                </a:moveTo>
                <a:lnTo>
                  <a:pt x="3502" y="3998"/>
                </a:lnTo>
                <a:lnTo>
                  <a:pt x="0" y="3998"/>
                </a:lnTo>
                <a:lnTo>
                  <a:pt x="0" y="4320"/>
                </a:lnTo>
                <a:lnTo>
                  <a:pt x="3502" y="4320"/>
                </a:lnTo>
                <a:lnTo>
                  <a:pt x="3884" y="4320"/>
                </a:lnTo>
                <a:lnTo>
                  <a:pt x="3884" y="3998"/>
                </a:lnTo>
                <a:lnTo>
                  <a:pt x="3884" y="0"/>
                </a:lnTo>
                <a:lnTo>
                  <a:pt x="3502" y="0"/>
                </a:lnTo>
                <a:close/>
              </a:path>
            </a:pathLst>
          </a:custGeom>
          <a:solidFill>
            <a:srgbClr val="4087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00E375-D0D6-466C-A383-E914B5C8AE5A}"/>
              </a:ext>
            </a:extLst>
          </p:cNvPr>
          <p:cNvSpPr/>
          <p:nvPr userDrawn="1"/>
        </p:nvSpPr>
        <p:spPr>
          <a:xfrm>
            <a:off x="0" y="6344402"/>
            <a:ext cx="274320" cy="510909"/>
          </a:xfrm>
          <a:prstGeom prst="rect">
            <a:avLst/>
          </a:prstGeom>
          <a:solidFill>
            <a:srgbClr val="397D5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090841D-81E2-4E83-8067-E18C5C3AF8FF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FCA792B-F3C6-440D-9FAF-B0D8AC4CDCB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604" y="6472945"/>
            <a:ext cx="1093661" cy="265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074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256032"/>
            <a:ext cx="11515053" cy="5355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224" y="1443386"/>
            <a:ext cx="11523520" cy="4195415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858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5" y="1653735"/>
            <a:ext cx="11430000" cy="4047778"/>
          </a:xfrm>
        </p:spPr>
        <p:txBody>
          <a:bodyPr/>
          <a:lstStyle>
            <a:lvl1pPr marL="288925" indent="-288925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875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85FFDA-509C-4548-B17D-5409853CA42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D9F2534-297B-446C-B822-74E3C23864F7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AE7B96-D2A6-4A16-9C8C-9BA017C834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8" name="Rectangle 256">
            <a:extLst>
              <a:ext uri="{FF2B5EF4-FFF2-40B4-BE49-F238E27FC236}">
                <a16:creationId xmlns:a16="http://schemas.microsoft.com/office/drawing/2014/main" id="{6349825E-C749-4CDB-BDE4-DDAFE00D2BF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745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DAB3A-4154-42CC-B73A-07DD412DD1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1" b="-1"/>
          <a:stretch/>
        </p:blipFill>
        <p:spPr>
          <a:xfrm>
            <a:off x="6095998" y="1078992"/>
            <a:ext cx="5535025" cy="42286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274320" y="1078992"/>
            <a:ext cx="5821680" cy="4228673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352479"/>
            <a:ext cx="5413469" cy="11007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068FB31-3CF5-496E-BC0D-61D682234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2217" y="2891883"/>
            <a:ext cx="5431021" cy="2252546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buClr>
                <a:schemeClr val="tx1"/>
              </a:buClr>
              <a:buFont typeface="Century Gothic" panose="020B0502020202020204" pitchFamily="34" charset="0"/>
              <a:buChar char="–"/>
              <a:defRPr sz="1800">
                <a:latin typeface="Century Gothic" panose="020B0502020202020204" pitchFamily="34" charset="0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ACC93F-6123-3F49-8C15-4A811AF8B7BB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756F41-5AD0-C346-AE90-A0206E07D1B9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E79036-1F33-40EB-AB47-F9529E5C3C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3E861E90-11A2-4A0B-85EB-1A2865C9A48F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1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85FFDA-509C-4548-B17D-5409853CA42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425236" cy="535531"/>
          </a:xfrm>
        </p:spPr>
        <p:txBody>
          <a:bodyPr/>
          <a:lstStyle>
            <a:lvl1pPr>
              <a:lnSpc>
                <a:spcPct val="90000"/>
              </a:lnSpc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D9F2534-297B-446C-B822-74E3C23864F7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911F93-34D4-49C9-8A88-C4DDE1F1E0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7" name="Rectangle 256">
            <a:extLst>
              <a:ext uri="{FF2B5EF4-FFF2-40B4-BE49-F238E27FC236}">
                <a16:creationId xmlns:a16="http://schemas.microsoft.com/office/drawing/2014/main" id="{BF6A1C92-1EE6-4390-85D8-ACD208CF9DB8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582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D6DB211-F94D-644A-8C58-020193A03AAA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010" y="1444752"/>
            <a:ext cx="5507832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010" y="2275467"/>
            <a:ext cx="5507832" cy="3373229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444752"/>
            <a:ext cx="5504688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275467"/>
            <a:ext cx="5504688" cy="3373229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0C0632-ACDA-4D24-A2CC-14539B91BC55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EEDC71-13B7-4B76-A967-98C8665C45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6486525"/>
            <a:ext cx="1088136" cy="261860"/>
          </a:xfrm>
          <a:prstGeom prst="rect">
            <a:avLst/>
          </a:prstGeom>
        </p:spPr>
      </p:pic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60578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7FC5867-1737-E84C-B42D-608A49EBBAA6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36104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36104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3659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3659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14350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48562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48562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14350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C4B83B09-CF3A-4A36-84C0-D32086A13DE2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690CFA-BCE4-4BCB-BADE-0862029B12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1005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35551"/>
            <a:ext cx="5840756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6351585" y="1435551"/>
            <a:ext cx="5840415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583867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6351584" y="948037"/>
            <a:ext cx="5840415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0804" y="966165"/>
            <a:ext cx="5815195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0804" y="1517523"/>
            <a:ext cx="5815195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6357344" y="966165"/>
            <a:ext cx="5811876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6357344" y="1517523"/>
            <a:ext cx="5811876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42737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1069" y="65460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>
              <a:lnSpc>
                <a:spcPct val="90000"/>
              </a:lnSpc>
            </a:pPr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31714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35551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4299090" y="1435551"/>
            <a:ext cx="3867912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8323860" y="1435551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3866758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4299089" y="948037"/>
            <a:ext cx="386791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8323860" y="948037"/>
            <a:ext cx="3885931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8000" y="966165"/>
            <a:ext cx="3833880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3464" y="1517904"/>
            <a:ext cx="3833880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12016" y="966165"/>
            <a:ext cx="3831692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19831" y="1517904"/>
            <a:ext cx="3831692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37939" y="966165"/>
            <a:ext cx="3797323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45754" y="1517904"/>
            <a:ext cx="3797323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936" y="347472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1069" y="65460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>
              <a:lnSpc>
                <a:spcPct val="90000"/>
              </a:lnSpc>
            </a:pPr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5213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8816" y="966459"/>
            <a:ext cx="2881524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9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328861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3288610" y="948037"/>
            <a:ext cx="2874805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630290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6302901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 userDrawn="1"/>
        </p:nvSpPr>
        <p:spPr>
          <a:xfrm>
            <a:off x="9317192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 userDrawn="1"/>
        </p:nvSpPr>
        <p:spPr>
          <a:xfrm>
            <a:off x="9317193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3464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914400" indent="-227013">
              <a:lnSpc>
                <a:spcPct val="90000"/>
              </a:lnSpc>
              <a:buFont typeface="Century Gothic" panose="020B0502020202020204" pitchFamily="34" charset="0"/>
              <a:buChar char="•"/>
              <a:tabLst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83916" y="969264"/>
            <a:ext cx="2881524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305378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>
              <a:lnSpc>
                <a:spcPct val="90000"/>
              </a:lnSpc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04922" y="969264"/>
            <a:ext cx="2868091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12952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47472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12498" y="969264"/>
            <a:ext cx="2879502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31938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46977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29768" y="274320"/>
            <a:ext cx="11430000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1614" y="1650029"/>
            <a:ext cx="11419468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3B0D07-6BED-A646-84B4-4749F06D657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832D77F-AA48-5846-ACCE-C0EB6A92350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16607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AC3F58-DA01-43AC-9BFD-B0FCF242EE72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413129" y="6477000"/>
            <a:ext cx="1088136" cy="261860"/>
          </a:xfrm>
          <a:prstGeom prst="rect">
            <a:avLst/>
          </a:prstGeom>
        </p:spPr>
      </p:pic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5756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32" r:id="rId2"/>
    <p:sldLayoutId id="2147483716" r:id="rId3"/>
    <p:sldLayoutId id="2147483736" r:id="rId4"/>
    <p:sldLayoutId id="2147483663" r:id="rId5"/>
    <p:sldLayoutId id="2147483685" r:id="rId6"/>
    <p:sldLayoutId id="2147483750" r:id="rId7"/>
    <p:sldLayoutId id="2147483755" r:id="rId8"/>
    <p:sldLayoutId id="2147483754" r:id="rId9"/>
    <p:sldLayoutId id="2147483667" r:id="rId10"/>
    <p:sldLayoutId id="2147483725" r:id="rId11"/>
    <p:sldLayoutId id="2147483756" r:id="rId12"/>
    <p:sldLayoutId id="2147483678" r:id="rId13"/>
    <p:sldLayoutId id="2147483757" r:id="rId14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87338" indent="-28733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8975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030288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onitor.sns.gov/reduction/cncs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800C1-4BD0-4441-9F02-CABA00D22C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735" y="1388962"/>
            <a:ext cx="10503723" cy="535531"/>
          </a:xfrm>
        </p:spPr>
        <p:txBody>
          <a:bodyPr/>
          <a:lstStyle/>
          <a:p>
            <a:r>
              <a:rPr lang="en-US" dirty="0" err="1"/>
              <a:t>Autoreduction</a:t>
            </a:r>
            <a:r>
              <a:rPr lang="en-US" dirty="0"/>
              <a:t> setup forms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12E8D-8CA8-4596-914D-BD6FE69564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Mathieu Doucet</a:t>
            </a:r>
          </a:p>
          <a:p>
            <a:r>
              <a:rPr lang="en-US" dirty="0"/>
              <a:t>Oak Ridge National Laboratory</a:t>
            </a:r>
          </a:p>
        </p:txBody>
      </p:sp>
    </p:spTree>
    <p:extLst>
      <p:ext uri="{BB962C8B-B14F-4D97-AF65-F5344CB8AC3E}">
        <p14:creationId xmlns:p14="http://schemas.microsoft.com/office/powerpoint/2010/main" val="1713182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AE3D2-E021-4746-B54F-E32149D1A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64569"/>
            <a:ext cx="11515053" cy="535531"/>
          </a:xfrm>
        </p:spPr>
        <p:txBody>
          <a:bodyPr/>
          <a:lstStyle/>
          <a:p>
            <a:r>
              <a:rPr lang="en-US" dirty="0"/>
              <a:t>Plan for the next few weeks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D07FB-FAAA-1A46-BDD5-D39CA78B2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240" y="1267716"/>
            <a:ext cx="11523520" cy="4195415"/>
          </a:xfrm>
        </p:spPr>
        <p:txBody>
          <a:bodyPr/>
          <a:lstStyle/>
          <a:p>
            <a:pPr marL="403225" lvl="1" indent="0">
              <a:buNone/>
            </a:pPr>
            <a:r>
              <a:rPr lang="en-US" sz="2000" dirty="0"/>
              <a:t>Test environment:</a:t>
            </a:r>
          </a:p>
          <a:p>
            <a:pPr marL="403225" lvl="1" indent="0">
              <a:buNone/>
            </a:pPr>
            <a:r>
              <a:rPr lang="en-US" sz="2000" dirty="0"/>
              <a:t>	</a:t>
            </a:r>
            <a:r>
              <a:rPr lang="en-US" sz="1600" dirty="0"/>
              <a:t>New RHEL8 machines are being set up so we can install them together</a:t>
            </a:r>
          </a:p>
          <a:p>
            <a:pPr marL="403225" lvl="1" indent="0">
              <a:buNone/>
            </a:pPr>
            <a:endParaRPr lang="en-US" sz="2000" dirty="0"/>
          </a:p>
          <a:p>
            <a:pPr marL="403225" lvl="1" indent="0">
              <a:buNone/>
            </a:pPr>
            <a:r>
              <a:rPr lang="en-US" sz="2000" dirty="0"/>
              <a:t>Topics to cover:</a:t>
            </a:r>
            <a:endParaRPr lang="en-US" sz="1600" dirty="0"/>
          </a:p>
          <a:p>
            <a:pPr marL="1201738" lvl="2" indent="-457200">
              <a:buFont typeface="+mj-lt"/>
              <a:buAutoNum type="arabicPeriod"/>
            </a:pPr>
            <a:r>
              <a:rPr lang="en-US" sz="1600" dirty="0"/>
              <a:t>General overview </a:t>
            </a:r>
          </a:p>
          <a:p>
            <a:pPr marL="1201738" lvl="2" indent="-457200">
              <a:buFont typeface="+mj-lt"/>
              <a:buAutoNum type="arabicPeriod"/>
            </a:pPr>
            <a:r>
              <a:rPr lang="en-US" sz="1600" dirty="0"/>
              <a:t>Workflow manager and DASMON listener – Installation &amp; maintenance [this presentation]</a:t>
            </a:r>
          </a:p>
          <a:p>
            <a:pPr marL="1201738" lvl="2" indent="-457200">
              <a:buFont typeface="+mj-lt"/>
              <a:buAutoNum type="arabicPeriod"/>
            </a:pPr>
            <a:r>
              <a:rPr lang="en-US" sz="1600" dirty="0"/>
              <a:t>Web monitor – Installation and maintenance</a:t>
            </a:r>
          </a:p>
          <a:p>
            <a:pPr marL="1201738" lvl="2" indent="-457200">
              <a:buFont typeface="+mj-lt"/>
              <a:buAutoNum type="arabicPeriod"/>
            </a:pPr>
            <a:r>
              <a:rPr lang="en-US" sz="1600" dirty="0" err="1"/>
              <a:t>Autoreduction</a:t>
            </a:r>
            <a:r>
              <a:rPr lang="en-US" sz="1600" dirty="0"/>
              <a:t> service – Installation and maintenance</a:t>
            </a:r>
          </a:p>
          <a:p>
            <a:pPr marL="1201738" lvl="2" indent="-457200">
              <a:buFont typeface="+mj-lt"/>
              <a:buAutoNum type="arabicPeriod"/>
            </a:pPr>
            <a:r>
              <a:rPr lang="en-US" sz="1600" b="1" dirty="0" err="1">
                <a:solidFill>
                  <a:schemeClr val="tx2"/>
                </a:solidFill>
              </a:rPr>
              <a:t>Autoreduction</a:t>
            </a:r>
            <a:r>
              <a:rPr lang="en-US" sz="1600" b="1" dirty="0">
                <a:solidFill>
                  <a:schemeClr val="tx2"/>
                </a:solidFill>
              </a:rPr>
              <a:t> setup through </a:t>
            </a:r>
            <a:r>
              <a:rPr lang="en-US" sz="1600" b="1" dirty="0" err="1">
                <a:solidFill>
                  <a:schemeClr val="tx2"/>
                </a:solidFill>
              </a:rPr>
              <a:t>webmon</a:t>
            </a:r>
            <a:endParaRPr lang="en-US" sz="1600" b="1" dirty="0">
              <a:solidFill>
                <a:schemeClr val="tx2"/>
              </a:solidFill>
            </a:endParaRPr>
          </a:p>
          <a:p>
            <a:pPr marL="1201738" lvl="2" indent="-457200">
              <a:buFont typeface="+mj-lt"/>
              <a:buAutoNum type="arabicPeriod"/>
            </a:pPr>
            <a:r>
              <a:rPr lang="en-US" sz="1600" dirty="0"/>
              <a:t>The IHC call – when things go wrong &amp; recovery strategies</a:t>
            </a:r>
          </a:p>
          <a:p>
            <a:pPr marL="1201738" lvl="2" indent="-457200">
              <a:buFont typeface="+mj-lt"/>
              <a:buAutoNum type="arabicPeriod"/>
            </a:pPr>
            <a:r>
              <a:rPr lang="en-US" sz="1600" dirty="0"/>
              <a:t>Vision for the future – what I would do differently</a:t>
            </a:r>
          </a:p>
          <a:p>
            <a:pPr marL="860425" lvl="1" indent="-457200">
              <a:buFont typeface="+mj-lt"/>
              <a:buAutoNum type="arabicPeriod"/>
            </a:pPr>
            <a:endParaRPr lang="en-US" sz="2000" dirty="0"/>
          </a:p>
          <a:p>
            <a:pPr marL="860425" lvl="1" indent="-457200">
              <a:buFont typeface="+mj-lt"/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971750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62DE76CE-6323-B54F-AA5F-1E43172120CF}"/>
              </a:ext>
            </a:extLst>
          </p:cNvPr>
          <p:cNvSpPr/>
          <p:nvPr/>
        </p:nvSpPr>
        <p:spPr>
          <a:xfrm>
            <a:off x="8866844" y="1215528"/>
            <a:ext cx="2111477" cy="15251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47625" cmpd="sng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/>
          <p:nvPr/>
        </p:nvCxnSpPr>
        <p:spPr>
          <a:xfrm flipV="1">
            <a:off x="6629400" y="4495800"/>
            <a:ext cx="2438400" cy="304800"/>
          </a:xfrm>
          <a:prstGeom prst="bentConnector3">
            <a:avLst>
              <a:gd name="adj1" fmla="val 50000"/>
            </a:avLst>
          </a:prstGeom>
          <a:ln w="19050">
            <a:solidFill>
              <a:srgbClr val="7F7F7F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100" y="254598"/>
            <a:ext cx="8229600" cy="535531"/>
          </a:xfrm>
        </p:spPr>
        <p:txBody>
          <a:bodyPr/>
          <a:lstStyle/>
          <a:p>
            <a:r>
              <a:rPr lang="en-US" dirty="0"/>
              <a:t>Post-Processing Architecture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667000" y="2743200"/>
            <a:ext cx="1600200" cy="838200"/>
          </a:xfrm>
          <a:prstGeom prst="roundRect">
            <a:avLst/>
          </a:prstGeom>
          <a:solidFill>
            <a:srgbClr val="DBEEF4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Post Processing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5943600" y="1646097"/>
            <a:ext cx="1600200" cy="838200"/>
          </a:xfrm>
          <a:prstGeom prst="roundRect">
            <a:avLst/>
          </a:prstGeom>
          <a:solidFill>
            <a:srgbClr val="DBEEF4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Workflow Manager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667000" y="1219200"/>
            <a:ext cx="1600200" cy="838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Translation Service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2667000" y="3886200"/>
            <a:ext cx="1600200" cy="8382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DASMON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667000" y="5029201"/>
            <a:ext cx="1600200" cy="56023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pvsd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5943600" y="3886200"/>
            <a:ext cx="1600200" cy="838200"/>
          </a:xfrm>
          <a:prstGeom prst="roundRect">
            <a:avLst/>
          </a:prstGeom>
          <a:solidFill>
            <a:srgbClr val="DBEEF4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DASMON Listener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067800" y="1600200"/>
            <a:ext cx="1600200" cy="838200"/>
          </a:xfrm>
          <a:prstGeom prst="roundRect">
            <a:avLst/>
          </a:prstGeom>
          <a:solidFill>
            <a:srgbClr val="DBEEF4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Web Monitor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9067800" y="3886200"/>
            <a:ext cx="1600200" cy="83820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PostgreSQL Database</a:t>
            </a:r>
          </a:p>
        </p:txBody>
      </p:sp>
      <p:cxnSp>
        <p:nvCxnSpPr>
          <p:cNvPr id="18" name="Straight Arrow Connector 17"/>
          <p:cNvCxnSpPr>
            <a:stCxn id="11" idx="3"/>
            <a:endCxn id="10" idx="1"/>
          </p:cNvCxnSpPr>
          <p:nvPr/>
        </p:nvCxnSpPr>
        <p:spPr>
          <a:xfrm>
            <a:off x="4267200" y="1638301"/>
            <a:ext cx="1676400" cy="426897"/>
          </a:xfrm>
          <a:prstGeom prst="straightConnector1">
            <a:avLst/>
          </a:prstGeom>
          <a:ln w="19050">
            <a:solidFill>
              <a:srgbClr val="7F7F7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8" idx="3"/>
            <a:endCxn id="10" idx="2"/>
          </p:cNvCxnSpPr>
          <p:nvPr/>
        </p:nvCxnSpPr>
        <p:spPr>
          <a:xfrm flipV="1">
            <a:off x="4267200" y="2484298"/>
            <a:ext cx="2476500" cy="678003"/>
          </a:xfrm>
          <a:prstGeom prst="straightConnector1">
            <a:avLst/>
          </a:prstGeom>
          <a:ln w="19050">
            <a:solidFill>
              <a:srgbClr val="7F7F7F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0" idx="2"/>
            <a:endCxn id="14" idx="0"/>
          </p:cNvCxnSpPr>
          <p:nvPr/>
        </p:nvCxnSpPr>
        <p:spPr>
          <a:xfrm>
            <a:off x="6743700" y="2484298"/>
            <a:ext cx="0" cy="1401903"/>
          </a:xfrm>
          <a:prstGeom prst="straightConnector1">
            <a:avLst/>
          </a:prstGeom>
          <a:ln>
            <a:solidFill>
              <a:srgbClr val="7F7F7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2" idx="3"/>
            <a:endCxn id="14" idx="1"/>
          </p:cNvCxnSpPr>
          <p:nvPr/>
        </p:nvCxnSpPr>
        <p:spPr>
          <a:xfrm>
            <a:off x="4267200" y="4305300"/>
            <a:ext cx="1676400" cy="0"/>
          </a:xfrm>
          <a:prstGeom prst="straightConnector1">
            <a:avLst/>
          </a:prstGeom>
          <a:ln w="19050">
            <a:solidFill>
              <a:srgbClr val="7F7F7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3" idx="3"/>
            <a:endCxn id="14" idx="1"/>
          </p:cNvCxnSpPr>
          <p:nvPr/>
        </p:nvCxnSpPr>
        <p:spPr>
          <a:xfrm flipV="1">
            <a:off x="4267200" y="4305300"/>
            <a:ext cx="1676400" cy="1004016"/>
          </a:xfrm>
          <a:prstGeom prst="straightConnector1">
            <a:avLst/>
          </a:prstGeom>
          <a:ln w="19050">
            <a:solidFill>
              <a:srgbClr val="7F7F7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343400" y="4038600"/>
            <a:ext cx="16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heartbeat, status</a:t>
            </a:r>
          </a:p>
        </p:txBody>
      </p:sp>
      <p:sp>
        <p:nvSpPr>
          <p:cNvPr id="44" name="TextBox 43"/>
          <p:cNvSpPr txBox="1"/>
          <p:nvPr/>
        </p:nvSpPr>
        <p:spPr>
          <a:xfrm rot="19551951">
            <a:off x="4578884" y="5002136"/>
            <a:ext cx="7722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heartbeat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705600" y="3048000"/>
            <a:ext cx="16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heartbeat</a:t>
            </a:r>
          </a:p>
        </p:txBody>
      </p:sp>
      <p:sp>
        <p:nvSpPr>
          <p:cNvPr id="46" name="TextBox 45"/>
          <p:cNvSpPr txBox="1"/>
          <p:nvPr/>
        </p:nvSpPr>
        <p:spPr>
          <a:xfrm rot="20677678">
            <a:off x="4943701" y="2753868"/>
            <a:ext cx="14763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instructions &amp; status</a:t>
            </a:r>
          </a:p>
        </p:txBody>
      </p:sp>
      <p:sp>
        <p:nvSpPr>
          <p:cNvPr id="47" name="TextBox 46"/>
          <p:cNvSpPr txBox="1"/>
          <p:nvPr/>
        </p:nvSpPr>
        <p:spPr>
          <a:xfrm rot="879761">
            <a:off x="4352561" y="1544639"/>
            <a:ext cx="16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announces new file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9266408" y="693478"/>
            <a:ext cx="2209800" cy="490210"/>
            <a:chOff x="6324600" y="5300990"/>
            <a:chExt cx="2209800" cy="490210"/>
          </a:xfrm>
        </p:grpSpPr>
        <p:cxnSp>
          <p:nvCxnSpPr>
            <p:cNvPr id="20" name="Straight Arrow Connector 19"/>
            <p:cNvCxnSpPr/>
            <p:nvPr/>
          </p:nvCxnSpPr>
          <p:spPr>
            <a:xfrm>
              <a:off x="6324600" y="5453390"/>
              <a:ext cx="609600" cy="0"/>
            </a:xfrm>
            <a:prstGeom prst="straightConnector1">
              <a:avLst/>
            </a:prstGeom>
            <a:ln>
              <a:solidFill>
                <a:srgbClr val="7F7F7F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6934200" y="5300990"/>
              <a:ext cx="16002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ActiveMQ message</a:t>
              </a:r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>
              <a:off x="6324600" y="5681990"/>
              <a:ext cx="609600" cy="0"/>
            </a:xfrm>
            <a:prstGeom prst="straightConnector1">
              <a:avLst/>
            </a:prstGeom>
            <a:ln>
              <a:solidFill>
                <a:srgbClr val="7F7F7F"/>
              </a:solidFill>
              <a:prstDash val="sysDash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6934200" y="5529590"/>
              <a:ext cx="1600200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/>
                <a:t>direct access</a:t>
              </a:r>
            </a:p>
          </p:txBody>
        </p:sp>
      </p:grpSp>
      <p:cxnSp>
        <p:nvCxnSpPr>
          <p:cNvPr id="50" name="Straight Arrow Connector 49"/>
          <p:cNvCxnSpPr>
            <a:stCxn id="14" idx="3"/>
            <a:endCxn id="16" idx="1"/>
          </p:cNvCxnSpPr>
          <p:nvPr/>
        </p:nvCxnSpPr>
        <p:spPr>
          <a:xfrm>
            <a:off x="7543800" y="4305300"/>
            <a:ext cx="1524000" cy="0"/>
          </a:xfrm>
          <a:prstGeom prst="straightConnector1">
            <a:avLst/>
          </a:prstGeom>
          <a:ln w="19050">
            <a:solidFill>
              <a:srgbClr val="7F7F7F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5" idx="2"/>
            <a:endCxn id="16" idx="0"/>
          </p:cNvCxnSpPr>
          <p:nvPr/>
        </p:nvCxnSpPr>
        <p:spPr>
          <a:xfrm>
            <a:off x="9867900" y="2438400"/>
            <a:ext cx="0" cy="1447800"/>
          </a:xfrm>
          <a:prstGeom prst="straightConnector1">
            <a:avLst/>
          </a:prstGeom>
          <a:ln w="19050">
            <a:solidFill>
              <a:srgbClr val="7F7F7F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0" idx="3"/>
            <a:endCxn id="16" idx="0"/>
          </p:cNvCxnSpPr>
          <p:nvPr/>
        </p:nvCxnSpPr>
        <p:spPr>
          <a:xfrm>
            <a:off x="7543800" y="2065198"/>
            <a:ext cx="2324100" cy="1821003"/>
          </a:xfrm>
          <a:prstGeom prst="straightConnector1">
            <a:avLst/>
          </a:prstGeom>
          <a:ln w="19050">
            <a:solidFill>
              <a:srgbClr val="7F7F7F"/>
            </a:solidFill>
            <a:prstDash val="dash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Rectangle 58"/>
          <p:cNvSpPr/>
          <p:nvPr/>
        </p:nvSpPr>
        <p:spPr>
          <a:xfrm>
            <a:off x="9220505" y="4595096"/>
            <a:ext cx="1600200" cy="381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rgbClr val="000000"/>
                </a:solidFill>
              </a:rPr>
              <a:t>workflowdb2.sns.gov</a:t>
            </a:r>
          </a:p>
        </p:txBody>
      </p:sp>
      <p:sp>
        <p:nvSpPr>
          <p:cNvPr id="60" name="Rectangle 59"/>
          <p:cNvSpPr/>
          <p:nvPr/>
        </p:nvSpPr>
        <p:spPr>
          <a:xfrm>
            <a:off x="2463283" y="2399916"/>
            <a:ext cx="1841922" cy="457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050" dirty="0" err="1">
                <a:solidFill>
                  <a:srgbClr val="000000"/>
                </a:solidFill>
              </a:rPr>
              <a:t>autoreducer</a:t>
            </a:r>
            <a:r>
              <a:rPr lang="en-US" sz="1050" dirty="0">
                <a:solidFill>
                  <a:srgbClr val="000000"/>
                </a:solidFill>
              </a:rPr>
              <a:t>[1-4].</a:t>
            </a:r>
            <a:r>
              <a:rPr lang="en-US" sz="1050" dirty="0" err="1">
                <a:solidFill>
                  <a:srgbClr val="000000"/>
                </a:solidFill>
              </a:rPr>
              <a:t>sns.gov</a:t>
            </a:r>
            <a:endParaRPr lang="en-US" sz="1050" dirty="0">
              <a:solidFill>
                <a:srgbClr val="00000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343400" y="4419600"/>
            <a:ext cx="1600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PV updates</a:t>
            </a:r>
          </a:p>
        </p:txBody>
      </p:sp>
      <p:cxnSp>
        <p:nvCxnSpPr>
          <p:cNvPr id="51" name="Straight Arrow Connector 30"/>
          <p:cNvCxnSpPr/>
          <p:nvPr/>
        </p:nvCxnSpPr>
        <p:spPr>
          <a:xfrm rot="10800000">
            <a:off x="4267200" y="4419600"/>
            <a:ext cx="2438400" cy="381000"/>
          </a:xfrm>
          <a:prstGeom prst="bentConnector3">
            <a:avLst>
              <a:gd name="adj1" fmla="val 50000"/>
            </a:avLst>
          </a:prstGeom>
          <a:ln w="19050">
            <a:solidFill>
              <a:srgbClr val="7F7F7F"/>
            </a:solidFill>
            <a:prstDash val="dash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9202932" y="1336678"/>
            <a:ext cx="1600200" cy="381000"/>
          </a:xfrm>
          <a:prstGeom prst="rect">
            <a:avLst/>
          </a:prstGeom>
          <a:solidFill>
            <a:srgbClr val="BEE5FF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err="1">
                <a:solidFill>
                  <a:srgbClr val="000000"/>
                </a:solidFill>
              </a:rPr>
              <a:t>webmon.sns.gov</a:t>
            </a:r>
            <a:endParaRPr lang="en-US" sz="1050" dirty="0">
              <a:solidFill>
                <a:srgbClr val="000000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096000" y="1165800"/>
            <a:ext cx="1600200" cy="381000"/>
          </a:xfrm>
          <a:prstGeom prst="rect">
            <a:avLst/>
          </a:prstGeom>
          <a:solidFill>
            <a:srgbClr val="BEE5FF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err="1">
                <a:solidFill>
                  <a:srgbClr val="000000"/>
                </a:solidFill>
              </a:rPr>
              <a:t>workflowmgr.sns.gov</a:t>
            </a:r>
            <a:endParaRPr lang="en-US" sz="1050" dirty="0">
              <a:solidFill>
                <a:srgbClr val="000000"/>
              </a:solidFill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5961922" y="5180494"/>
            <a:ext cx="1600200" cy="838200"/>
          </a:xfrm>
          <a:prstGeom prst="roundRect">
            <a:avLst/>
          </a:prstGeom>
          <a:solidFill>
            <a:schemeClr val="accent2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AMQ broker</a:t>
            </a:r>
          </a:p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 </a:t>
            </a: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PostgreSQL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6126602" y="5873425"/>
            <a:ext cx="1881989" cy="381000"/>
          </a:xfrm>
          <a:prstGeom prst="rect">
            <a:avLst/>
          </a:prstGeom>
          <a:solidFill>
            <a:srgbClr val="BEE5FF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err="1">
                <a:solidFill>
                  <a:srgbClr val="000000"/>
                </a:solidFill>
              </a:rPr>
              <a:t>amqbroker</a:t>
            </a:r>
            <a:r>
              <a:rPr lang="en-US" sz="1050" dirty="0">
                <a:solidFill>
                  <a:srgbClr val="000000"/>
                </a:solidFill>
              </a:rPr>
              <a:t>[1-2].</a:t>
            </a:r>
            <a:r>
              <a:rPr lang="en-US" sz="1050" dirty="0" err="1">
                <a:solidFill>
                  <a:srgbClr val="000000"/>
                </a:solidFill>
              </a:rPr>
              <a:t>sns.gov</a:t>
            </a:r>
            <a:endParaRPr lang="en-US" sz="1050" dirty="0">
              <a:solidFill>
                <a:srgbClr val="000000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 rot="2025018">
            <a:off x="4566900" y="3375307"/>
            <a:ext cx="7722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heartbeat</a:t>
            </a:r>
          </a:p>
        </p:txBody>
      </p:sp>
      <p:cxnSp>
        <p:nvCxnSpPr>
          <p:cNvPr id="58" name="Straight Arrow Connector 57"/>
          <p:cNvCxnSpPr>
            <a:stCxn id="8" idx="3"/>
            <a:endCxn id="14" idx="1"/>
          </p:cNvCxnSpPr>
          <p:nvPr/>
        </p:nvCxnSpPr>
        <p:spPr>
          <a:xfrm>
            <a:off x="4267200" y="3162300"/>
            <a:ext cx="1676400" cy="1143000"/>
          </a:xfrm>
          <a:prstGeom prst="straightConnector1">
            <a:avLst/>
          </a:prstGeom>
          <a:ln w="19050">
            <a:solidFill>
              <a:srgbClr val="7F7F7F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15BA33E6-D53B-9F4B-B4C4-6315876F9033}"/>
              </a:ext>
            </a:extLst>
          </p:cNvPr>
          <p:cNvSpPr txBox="1"/>
          <p:nvPr/>
        </p:nvSpPr>
        <p:spPr>
          <a:xfrm>
            <a:off x="10820705" y="2816318"/>
            <a:ext cx="11557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200" dirty="0">
                <a:latin typeface="+mn-lt"/>
              </a:rPr>
              <a:t>Users love this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F6328C5-ACE4-D34C-80E3-FB4442A2E810}"/>
              </a:ext>
            </a:extLst>
          </p:cNvPr>
          <p:cNvCxnSpPr>
            <a:cxnSpLocks/>
          </p:cNvCxnSpPr>
          <p:nvPr/>
        </p:nvCxnSpPr>
        <p:spPr>
          <a:xfrm flipH="1" flipV="1">
            <a:off x="10733868" y="2438400"/>
            <a:ext cx="399799" cy="37791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95D8385-42E9-EC43-9748-F3AC6805812D}"/>
              </a:ext>
            </a:extLst>
          </p:cNvPr>
          <p:cNvSpPr txBox="1"/>
          <p:nvPr/>
        </p:nvSpPr>
        <p:spPr>
          <a:xfrm>
            <a:off x="279450" y="4150537"/>
            <a:ext cx="2181456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Tx/>
              <a:buChar char="-"/>
            </a:pPr>
            <a:r>
              <a:rPr lang="en-US" sz="1100" dirty="0">
                <a:latin typeface="+mn-lt"/>
              </a:rPr>
              <a:t>Owned by DAS</a:t>
            </a:r>
          </a:p>
          <a:p>
            <a:pPr marL="285750" indent="-285750" algn="l">
              <a:lnSpc>
                <a:spcPct val="90000"/>
              </a:lnSpc>
              <a:buFontTx/>
              <a:buChar char="-"/>
            </a:pPr>
            <a:r>
              <a:rPr lang="en-US" sz="1100" dirty="0">
                <a:latin typeface="+mn-lt"/>
              </a:rPr>
              <a:t>Local to instrument</a:t>
            </a:r>
          </a:p>
          <a:p>
            <a:pPr marL="285750" indent="-285750" algn="l">
              <a:lnSpc>
                <a:spcPct val="90000"/>
              </a:lnSpc>
              <a:buFontTx/>
              <a:buChar char="-"/>
            </a:pPr>
            <a:r>
              <a:rPr lang="en-US" sz="1100" dirty="0">
                <a:latin typeface="+mn-lt"/>
              </a:rPr>
              <a:t>All involved would like to see it go.</a:t>
            </a:r>
          </a:p>
          <a:p>
            <a:pPr marL="285750" indent="-285750" algn="l">
              <a:lnSpc>
                <a:spcPct val="90000"/>
              </a:lnSpc>
              <a:buFontTx/>
              <a:buChar char="-"/>
            </a:pPr>
            <a:r>
              <a:rPr lang="en-US" sz="1100" dirty="0">
                <a:latin typeface="+mn-lt"/>
              </a:rPr>
              <a:t>Known issue: DAS GL doesn’t like that a tool not owned by DAS report on DAS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F45C2F21-0122-F640-886A-FD98E7F7741E}"/>
              </a:ext>
            </a:extLst>
          </p:cNvPr>
          <p:cNvSpPr/>
          <p:nvPr/>
        </p:nvSpPr>
        <p:spPr>
          <a:xfrm>
            <a:off x="2400992" y="3829380"/>
            <a:ext cx="222684" cy="1834820"/>
          </a:xfrm>
          <a:prstGeom prst="leftBrace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B1F0851-7022-7C46-8D3B-3BD9C9207B9A}"/>
              </a:ext>
            </a:extLst>
          </p:cNvPr>
          <p:cNvSpPr/>
          <p:nvPr/>
        </p:nvSpPr>
        <p:spPr>
          <a:xfrm>
            <a:off x="573836" y="1472681"/>
            <a:ext cx="1225015" cy="2446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</a:pPr>
            <a:r>
              <a:rPr lang="en-US" sz="1100" dirty="0">
                <a:solidFill>
                  <a:prstClr val="black"/>
                </a:solidFill>
                <a:latin typeface="Century Gothic" panose="020F0302020204030204"/>
              </a:rPr>
              <a:t>Owned by DAS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5A7507-0D80-6641-908B-609F2E7728FE}"/>
              </a:ext>
            </a:extLst>
          </p:cNvPr>
          <p:cNvCxnSpPr>
            <a:cxnSpLocks/>
          </p:cNvCxnSpPr>
          <p:nvPr/>
        </p:nvCxnSpPr>
        <p:spPr>
          <a:xfrm>
            <a:off x="1831785" y="1595022"/>
            <a:ext cx="791891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0610DE17-B7F2-C74D-974F-76D2988E8871}"/>
              </a:ext>
            </a:extLst>
          </p:cNvPr>
          <p:cNvSpPr/>
          <p:nvPr/>
        </p:nvSpPr>
        <p:spPr>
          <a:xfrm>
            <a:off x="541705" y="2462781"/>
            <a:ext cx="1425585" cy="5493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</a:pPr>
            <a:r>
              <a:rPr lang="en-US" sz="1100" dirty="0">
                <a:solidFill>
                  <a:prstClr val="black"/>
                </a:solidFill>
                <a:latin typeface="Century Gothic" panose="020F0302020204030204"/>
              </a:rPr>
              <a:t>Runs script that can be changed by IS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C9114CC0-B7C1-254A-A3EA-E13A3D59D684}"/>
              </a:ext>
            </a:extLst>
          </p:cNvPr>
          <p:cNvCxnSpPr>
            <a:cxnSpLocks/>
          </p:cNvCxnSpPr>
          <p:nvPr/>
        </p:nvCxnSpPr>
        <p:spPr>
          <a:xfrm>
            <a:off x="1947597" y="2627359"/>
            <a:ext cx="453395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FDF3031C-22DC-2140-B5BA-4FE1E56400BD}"/>
              </a:ext>
            </a:extLst>
          </p:cNvPr>
          <p:cNvSpPr/>
          <p:nvPr/>
        </p:nvSpPr>
        <p:spPr>
          <a:xfrm>
            <a:off x="9067800" y="5659347"/>
            <a:ext cx="1600200" cy="838200"/>
          </a:xfrm>
          <a:prstGeom prst="roundRect">
            <a:avLst/>
          </a:prstGeom>
          <a:solidFill>
            <a:srgbClr val="DBEEF4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Plot server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59F513DB-D0EF-F444-9C9A-67107ED81E3A}"/>
              </a:ext>
            </a:extLst>
          </p:cNvPr>
          <p:cNvSpPr/>
          <p:nvPr/>
        </p:nvSpPr>
        <p:spPr>
          <a:xfrm>
            <a:off x="9202932" y="5395825"/>
            <a:ext cx="1600200" cy="381000"/>
          </a:xfrm>
          <a:prstGeom prst="rect">
            <a:avLst/>
          </a:prstGeom>
          <a:solidFill>
            <a:srgbClr val="BEE5FF"/>
          </a:solidFill>
          <a:ln>
            <a:solidFill>
              <a:srgbClr val="7F7F7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err="1">
                <a:solidFill>
                  <a:srgbClr val="000000"/>
                </a:solidFill>
              </a:rPr>
              <a:t>livedata.sns.gov</a:t>
            </a:r>
            <a:endParaRPr lang="en-US" sz="105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3250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A6A41A5-BFF3-5F48-B985-FFBB52B21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64569"/>
            <a:ext cx="11515053" cy="535531"/>
          </a:xfrm>
        </p:spPr>
        <p:txBody>
          <a:bodyPr/>
          <a:lstStyle/>
          <a:p>
            <a:r>
              <a:rPr lang="en-US" dirty="0"/>
              <a:t>Setup accessible through web monitor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FDBFED9-8C07-CB4E-A0E2-18A83FB84E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17"/>
          <a:stretch/>
        </p:blipFill>
        <p:spPr>
          <a:xfrm>
            <a:off x="8537429" y="0"/>
            <a:ext cx="3544368" cy="506685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427EAF4-4CF8-7540-9B78-05A451056D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842" b="1"/>
          <a:stretch/>
        </p:blipFill>
        <p:spPr>
          <a:xfrm>
            <a:off x="8625668" y="4755102"/>
            <a:ext cx="3544368" cy="193099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0B93444-0489-C749-858E-2F3D01859E10}"/>
              </a:ext>
            </a:extLst>
          </p:cNvPr>
          <p:cNvSpPr/>
          <p:nvPr/>
        </p:nvSpPr>
        <p:spPr>
          <a:xfrm rot="20392628">
            <a:off x="7955211" y="4455556"/>
            <a:ext cx="4109421" cy="813099"/>
          </a:xfrm>
          <a:prstGeom prst="rect">
            <a:avLst/>
          </a:prstGeom>
          <a:solidFill>
            <a:schemeClr val="bg1"/>
          </a:solidFill>
          <a:ln w="38100">
            <a:solidFill>
              <a:schemeClr val="bg2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6494D98-C895-6D41-915F-AF8AC9BEFB2F}"/>
              </a:ext>
            </a:extLst>
          </p:cNvPr>
          <p:cNvCxnSpPr>
            <a:cxnSpLocks/>
          </p:cNvCxnSpPr>
          <p:nvPr/>
        </p:nvCxnSpPr>
        <p:spPr>
          <a:xfrm flipV="1">
            <a:off x="8537429" y="3666419"/>
            <a:ext cx="3396724" cy="1303616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5D036C4-C464-D049-BF6E-0D1FC38703CC}"/>
              </a:ext>
            </a:extLst>
          </p:cNvPr>
          <p:cNvCxnSpPr>
            <a:cxnSpLocks/>
          </p:cNvCxnSpPr>
          <p:nvPr/>
        </p:nvCxnSpPr>
        <p:spPr>
          <a:xfrm flipV="1">
            <a:off x="8549975" y="4561101"/>
            <a:ext cx="3396724" cy="1303616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CE1CB9DF-F006-6342-90A8-B29D8BA3D4CD}"/>
              </a:ext>
            </a:extLst>
          </p:cNvPr>
          <p:cNvSpPr/>
          <p:nvPr/>
        </p:nvSpPr>
        <p:spPr>
          <a:xfrm>
            <a:off x="10467190" y="6319213"/>
            <a:ext cx="1086523" cy="527125"/>
          </a:xfrm>
          <a:prstGeom prst="ellipse">
            <a:avLst/>
          </a:prstGeom>
          <a:noFill/>
          <a:ln w="101600">
            <a:solidFill>
              <a:schemeClr val="accent4"/>
            </a:solidFill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79875653-8C29-F148-A27B-27120E5E00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9856444"/>
              </p:ext>
            </p:extLst>
          </p:nvPr>
        </p:nvGraphicFramePr>
        <p:xfrm>
          <a:off x="649480" y="1546789"/>
          <a:ext cx="7486116" cy="47724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0C412EBD-1BA0-A64E-AE6A-9D3048B496C8}"/>
              </a:ext>
            </a:extLst>
          </p:cNvPr>
          <p:cNvSpPr txBox="1"/>
          <p:nvPr/>
        </p:nvSpPr>
        <p:spPr>
          <a:xfrm>
            <a:off x="564022" y="1044022"/>
            <a:ext cx="5724644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The code is in </a:t>
            </a:r>
            <a:r>
              <a:rPr lang="en-US" dirty="0" err="1">
                <a:latin typeface="+mn-lt"/>
              </a:rPr>
              <a:t>data_workflow</a:t>
            </a:r>
            <a:r>
              <a:rPr lang="en-US" dirty="0">
                <a:latin typeface="+mn-lt"/>
              </a:rPr>
              <a:t>/reporting/reduction</a:t>
            </a:r>
          </a:p>
        </p:txBody>
      </p:sp>
    </p:spTree>
    <p:extLst>
      <p:ext uri="{BB962C8B-B14F-4D97-AF65-F5344CB8AC3E}">
        <p14:creationId xmlns:p14="http://schemas.microsoft.com/office/powerpoint/2010/main" val="2823633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1628D-0582-2448-B088-5E4B441BF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915" y="264569"/>
            <a:ext cx="11515053" cy="535531"/>
          </a:xfrm>
        </p:spPr>
        <p:txBody>
          <a:bodyPr/>
          <a:lstStyle/>
          <a:p>
            <a:r>
              <a:rPr lang="en-US" dirty="0"/>
              <a:t>The setup 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AFB67-FE2D-864B-822F-165FEB895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873" y="1383995"/>
            <a:ext cx="6945085" cy="4195415"/>
          </a:xfrm>
        </p:spPr>
        <p:txBody>
          <a:bodyPr/>
          <a:lstStyle/>
          <a:p>
            <a:r>
              <a:rPr lang="en-US" sz="1600" dirty="0">
                <a:latin typeface="+mn-lt"/>
              </a:rPr>
              <a:t>Code is in </a:t>
            </a:r>
            <a:r>
              <a:rPr lang="en-US" sz="1600" dirty="0" err="1">
                <a:latin typeface="+mn-lt"/>
              </a:rPr>
              <a:t>data_workflow</a:t>
            </a:r>
            <a:r>
              <a:rPr lang="en-US" sz="1600" dirty="0">
                <a:latin typeface="+mn-lt"/>
              </a:rPr>
              <a:t>/reporting/reduction/</a:t>
            </a:r>
            <a:r>
              <a:rPr lang="en-US" sz="1600" dirty="0" err="1">
                <a:latin typeface="+mn-lt"/>
              </a:rPr>
              <a:t>forms.py</a:t>
            </a:r>
            <a:endParaRPr lang="en-US" sz="1200" dirty="0">
              <a:latin typeface="+mn-lt"/>
            </a:endParaRPr>
          </a:p>
          <a:p>
            <a:r>
              <a:rPr lang="en-US" sz="1600" dirty="0">
                <a:latin typeface="+mn-lt"/>
              </a:rPr>
              <a:t>Inherit from a common base class </a:t>
            </a:r>
            <a:r>
              <a:rPr lang="en-US" sz="1600" dirty="0" err="1"/>
              <a:t>BaseReductionConfigurationForm</a:t>
            </a:r>
            <a:endParaRPr lang="en-US" sz="1600" dirty="0"/>
          </a:p>
          <a:p>
            <a:r>
              <a:rPr lang="en-US" sz="1600" dirty="0">
                <a:latin typeface="+mn-lt"/>
              </a:rPr>
              <a:t>Values are stored as </a:t>
            </a:r>
            <a:r>
              <a:rPr lang="en-US" sz="1600" dirty="0" err="1">
                <a:latin typeface="+mn-lt"/>
              </a:rPr>
              <a:t>ReductionProperty</a:t>
            </a:r>
            <a:r>
              <a:rPr lang="en-US" sz="1600" dirty="0">
                <a:latin typeface="+mn-lt"/>
              </a:rPr>
              <a:t> model objects</a:t>
            </a:r>
          </a:p>
          <a:p>
            <a:r>
              <a:rPr lang="en-US" sz="1600" dirty="0">
                <a:latin typeface="+mn-lt"/>
              </a:rPr>
              <a:t>New params can be added to the form and will be created in the DB automatically</a:t>
            </a:r>
          </a:p>
          <a:p>
            <a:r>
              <a:rPr lang="en-US" sz="1600" dirty="0">
                <a:latin typeface="+mn-lt"/>
              </a:rPr>
              <a:t>An html template also needs to be modified:</a:t>
            </a:r>
          </a:p>
          <a:p>
            <a:pPr lvl="1"/>
            <a:r>
              <a:rPr lang="en-US" sz="1200" dirty="0" err="1">
                <a:latin typeface="+mn-lt"/>
              </a:rPr>
              <a:t>data_workflow</a:t>
            </a:r>
            <a:r>
              <a:rPr lang="en-US" sz="1200" dirty="0">
                <a:latin typeface="+mn-lt"/>
              </a:rPr>
              <a:t>/reporting/templates/reduction/</a:t>
            </a:r>
            <a:r>
              <a:rPr lang="en-US" sz="1200" dirty="0" err="1">
                <a:latin typeface="+mn-lt"/>
              </a:rPr>
              <a:t>configuration_cncs.html</a:t>
            </a:r>
            <a:endParaRPr lang="en-US" sz="1200" dirty="0">
              <a:latin typeface="+mn-lt"/>
            </a:endParaRPr>
          </a:p>
          <a:p>
            <a:endParaRPr lang="en-US" sz="1600" dirty="0"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9C1488-2273-E74F-9C6C-AD2113D1B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7495" y="0"/>
            <a:ext cx="4520352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92A3E81-3AEC-7B46-BC41-5C45A58D55A5}"/>
              </a:ext>
            </a:extLst>
          </p:cNvPr>
          <p:cNvSpPr/>
          <p:nvPr/>
        </p:nvSpPr>
        <p:spPr>
          <a:xfrm>
            <a:off x="1472573" y="1014663"/>
            <a:ext cx="41088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https://monitor.sns.gov/reduction/cncs/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358A19-6C65-9B46-AA0C-C6F9BEBCD6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322" b="-7237"/>
          <a:stretch/>
        </p:blipFill>
        <p:spPr>
          <a:xfrm>
            <a:off x="623328" y="3983421"/>
            <a:ext cx="6704176" cy="287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516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7353F-36C4-9C4D-AAEA-734340828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64569"/>
            <a:ext cx="11515053" cy="535531"/>
          </a:xfrm>
        </p:spPr>
        <p:txBody>
          <a:bodyPr/>
          <a:lstStyle/>
          <a:p>
            <a:r>
              <a:rPr lang="en-US" dirty="0"/>
              <a:t>Example form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05E156-8E02-5A41-A1A1-20A6D9B9F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1650" y="0"/>
            <a:ext cx="6962503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C3E4E2-DB41-074D-839A-7F75517DE8E7}"/>
              </a:ext>
            </a:extLst>
          </p:cNvPr>
          <p:cNvSpPr txBox="1"/>
          <p:nvPr/>
        </p:nvSpPr>
        <p:spPr>
          <a:xfrm>
            <a:off x="1179320" y="1743342"/>
            <a:ext cx="3254417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Uses standard Django fields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6758C8-0BD1-F543-A852-AF16B02A1B6D}"/>
              </a:ext>
            </a:extLst>
          </p:cNvPr>
          <p:cNvCxnSpPr>
            <a:stCxn id="6" idx="3"/>
          </p:cNvCxnSpPr>
          <p:nvPr/>
        </p:nvCxnSpPr>
        <p:spPr>
          <a:xfrm flipV="1">
            <a:off x="4433737" y="1888621"/>
            <a:ext cx="642465" cy="25537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3A319D8C-191C-9743-82E8-67377AA11CD8}"/>
              </a:ext>
            </a:extLst>
          </p:cNvPr>
          <p:cNvSpPr txBox="1"/>
          <p:nvPr/>
        </p:nvSpPr>
        <p:spPr>
          <a:xfrm>
            <a:off x="1074768" y="4602211"/>
            <a:ext cx="3812262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List of fields used in the template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C96A09-B236-3748-B7B4-1E9A1BBB658E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4887030" y="4773027"/>
            <a:ext cx="684828" cy="170816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634E0A1-FB94-1642-9CFC-2DFFCFD7323C}"/>
              </a:ext>
            </a:extLst>
          </p:cNvPr>
          <p:cNvSpPr txBox="1"/>
          <p:nvPr/>
        </p:nvSpPr>
        <p:spPr>
          <a:xfrm>
            <a:off x="707877" y="5171504"/>
            <a:ext cx="3254417" cy="10895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If you need to populate drop-downs according to instrument, or initialize fields dynamically, do it here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CB2D71D-0EFC-0942-A2F2-B3626361E5AB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962294" y="5716269"/>
            <a:ext cx="1327553" cy="569293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0518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A5A6A-1BAC-B941-BBAB-578446C2B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64569"/>
            <a:ext cx="11515053" cy="535531"/>
          </a:xfrm>
        </p:spPr>
        <p:txBody>
          <a:bodyPr/>
          <a:lstStyle/>
          <a:p>
            <a:r>
              <a:rPr lang="en-US" dirty="0"/>
              <a:t>The AMQ message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5A018F-B6B0-D142-884C-E514ABE39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9477" y="1051132"/>
            <a:ext cx="5714676" cy="538812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2D5306-A585-9A4A-8DF6-80A7C57433CF}"/>
              </a:ext>
            </a:extLst>
          </p:cNvPr>
          <p:cNvSpPr txBox="1"/>
          <p:nvPr/>
        </p:nvSpPr>
        <p:spPr>
          <a:xfrm>
            <a:off x="6139899" y="532334"/>
            <a:ext cx="5639685" cy="3416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 err="1">
                <a:latin typeface="+mn-lt"/>
              </a:rPr>
              <a:t>data_workflow</a:t>
            </a:r>
            <a:r>
              <a:rPr lang="en-US" dirty="0">
                <a:latin typeface="+mn-lt"/>
              </a:rPr>
              <a:t>/reporting/reduction/</a:t>
            </a:r>
            <a:r>
              <a:rPr lang="en-US" dirty="0" err="1">
                <a:latin typeface="+mn-lt"/>
              </a:rPr>
              <a:t>view_utils.py</a:t>
            </a:r>
            <a:endParaRPr lang="en-US" dirty="0">
              <a:latin typeface="+mn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0F8F9A-385B-E54A-AAD5-1B945450A8CF}"/>
              </a:ext>
            </a:extLst>
          </p:cNvPr>
          <p:cNvSpPr txBox="1"/>
          <p:nvPr/>
        </p:nvSpPr>
        <p:spPr>
          <a:xfrm>
            <a:off x="419100" y="1726251"/>
            <a:ext cx="5800377" cy="2086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The code executing the job is part of the </a:t>
            </a:r>
            <a:r>
              <a:rPr lang="en-US" dirty="0" err="1">
                <a:latin typeface="+mn-lt"/>
              </a:rPr>
              <a:t>post_processing_agent</a:t>
            </a:r>
            <a:r>
              <a:rPr lang="en-US" dirty="0">
                <a:latin typeface="+mn-lt"/>
              </a:rPr>
              <a:t>:</a:t>
            </a:r>
          </a:p>
          <a:p>
            <a:pPr algn="l">
              <a:lnSpc>
                <a:spcPct val="90000"/>
              </a:lnSpc>
            </a:pPr>
            <a:endParaRPr lang="en-US" dirty="0">
              <a:latin typeface="+mn-lt"/>
            </a:endParaRPr>
          </a:p>
          <a:p>
            <a:pPr>
              <a:lnSpc>
                <a:spcPct val="90000"/>
              </a:lnSpc>
            </a:pPr>
            <a:r>
              <a:rPr lang="en-US" dirty="0">
                <a:latin typeface="+mn-lt"/>
              </a:rPr>
              <a:t>	postprocessing/</a:t>
            </a:r>
            <a:r>
              <a:rPr lang="en-US" dirty="0" err="1">
                <a:latin typeface="+mn-lt"/>
              </a:rPr>
              <a:t>reduction_script_writer.py</a:t>
            </a:r>
            <a:endParaRPr lang="en-US" dirty="0">
              <a:latin typeface="+mn-lt"/>
            </a:endParaRPr>
          </a:p>
          <a:p>
            <a:pPr>
              <a:lnSpc>
                <a:spcPct val="90000"/>
              </a:lnSpc>
            </a:pPr>
            <a:endParaRPr lang="en-US" dirty="0">
              <a:latin typeface="+mn-lt"/>
            </a:endParaRPr>
          </a:p>
          <a:p>
            <a:pPr>
              <a:lnSpc>
                <a:spcPct val="90000"/>
              </a:lnSpc>
            </a:pPr>
            <a:endParaRPr lang="en-US" dirty="0">
              <a:latin typeface="+mn-lt"/>
            </a:endParaRP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The web monitor doesn’t have access to the file system, but the AR service does…</a:t>
            </a:r>
          </a:p>
        </p:txBody>
      </p:sp>
    </p:spTree>
    <p:extLst>
      <p:ext uri="{BB962C8B-B14F-4D97-AF65-F5344CB8AC3E}">
        <p14:creationId xmlns:p14="http://schemas.microsoft.com/office/powerpoint/2010/main" val="1421483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2D974-82AA-4B4C-B228-6E48376F3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264569"/>
            <a:ext cx="11515053" cy="535531"/>
          </a:xfrm>
        </p:spPr>
        <p:txBody>
          <a:bodyPr/>
          <a:lstStyle/>
          <a:p>
            <a:r>
              <a:rPr lang="en-US" dirty="0"/>
              <a:t>The template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36D7EA-0A15-834D-B563-4D226E591A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380"/>
          <a:stretch/>
        </p:blipFill>
        <p:spPr>
          <a:xfrm>
            <a:off x="7150546" y="171267"/>
            <a:ext cx="4363609" cy="642216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Left Brace 13">
            <a:extLst>
              <a:ext uri="{FF2B5EF4-FFF2-40B4-BE49-F238E27FC236}">
                <a16:creationId xmlns:a16="http://schemas.microsoft.com/office/drawing/2014/main" id="{FD380630-5BF0-4A47-A9EB-4C5DB7D6C1CC}"/>
              </a:ext>
            </a:extLst>
          </p:cNvPr>
          <p:cNvSpPr/>
          <p:nvPr/>
        </p:nvSpPr>
        <p:spPr>
          <a:xfrm>
            <a:off x="6819544" y="2435551"/>
            <a:ext cx="331003" cy="3956703"/>
          </a:xfrm>
          <a:prstGeom prst="leftBrace">
            <a:avLst/>
          </a:prstGeom>
          <a:ln w="28575">
            <a:solidFill>
              <a:schemeClr val="bg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82E954-750A-014D-BCE0-2739AF84D9BC}"/>
              </a:ext>
            </a:extLst>
          </p:cNvPr>
          <p:cNvSpPr txBox="1"/>
          <p:nvPr/>
        </p:nvSpPr>
        <p:spPr>
          <a:xfrm>
            <a:off x="5076445" y="4118436"/>
            <a:ext cx="1743099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Replace keys with values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7D5B60-3C08-7847-A805-C5FB83F3690C}"/>
              </a:ext>
            </a:extLst>
          </p:cNvPr>
          <p:cNvSpPr txBox="1"/>
          <p:nvPr/>
        </p:nvSpPr>
        <p:spPr>
          <a:xfrm>
            <a:off x="555477" y="1196411"/>
            <a:ext cx="6275744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Template resides in the instrument’s shared area</a:t>
            </a:r>
          </a:p>
          <a:p>
            <a:pPr marL="285750" indent="-285750" algn="l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It can be modified by the instrument team</a:t>
            </a:r>
          </a:p>
        </p:txBody>
      </p:sp>
    </p:spTree>
    <p:extLst>
      <p:ext uri="{BB962C8B-B14F-4D97-AF65-F5344CB8AC3E}">
        <p14:creationId xmlns:p14="http://schemas.microsoft.com/office/powerpoint/2010/main" val="3453982261"/>
      </p:ext>
    </p:extLst>
  </p:cSld>
  <p:clrMapOvr>
    <a:masterClrMapping/>
  </p:clrMapOvr>
</p:sld>
</file>

<file path=ppt/theme/theme1.xml><?xml version="1.0" encoding="utf-8"?>
<a:theme xmlns:a="http://schemas.openxmlformats.org/drawingml/2006/main" name="ORNL">
  <a:themeElements>
    <a:clrScheme name="ORNL theme colors 180717 final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3BA2AD"/>
      </a:accent1>
      <a:accent2>
        <a:srgbClr val="8FBB55"/>
      </a:accent2>
      <a:accent3>
        <a:srgbClr val="5785B7"/>
      </a:accent3>
      <a:accent4>
        <a:srgbClr val="E5A940"/>
      </a:accent4>
      <a:accent5>
        <a:srgbClr val="919785"/>
      </a:accent5>
      <a:accent6>
        <a:srgbClr val="CB4D3D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 w="38100">
          <a:solidFill>
            <a:schemeClr val="bg2"/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RNL 16x9 template 180719" id="{91F5A9DE-0FF5-42D2-8B71-414341298470}" vid="{19B61368-BE15-4FF9-B836-7A1A3976FBB8}"/>
    </a:ext>
  </a:extLst>
</a:theme>
</file>

<file path=ppt/theme/theme2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14FB6BD-000C-41AF-9DE8-4264F777F37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BA20C22-D077-412B-81BA-8B2541026FA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F6B0504-AE38-4B68-B5E7-89AA94502C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481</Words>
  <Application>Microsoft Macintosh PowerPoint</Application>
  <PresentationFormat>Widescreen</PresentationFormat>
  <Paragraphs>86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Arial Black</vt:lpstr>
      <vt:lpstr>Century Gothic</vt:lpstr>
      <vt:lpstr>ORNL</vt:lpstr>
      <vt:lpstr>Autoreduction setup forms</vt:lpstr>
      <vt:lpstr>Plan for the next few weeks</vt:lpstr>
      <vt:lpstr>Post-Processing Architecture</vt:lpstr>
      <vt:lpstr>Setup accessible through web monitor</vt:lpstr>
      <vt:lpstr>The setup form</vt:lpstr>
      <vt:lpstr>Example form</vt:lpstr>
      <vt:lpstr>The AMQ message</vt:lpstr>
      <vt:lpstr>The template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2018-07-12T19:30:01Z</dcterms:created>
  <dcterms:modified xsi:type="dcterms:W3CDTF">2020-07-16T20:45:24Z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